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3"/>
  </p:notesMasterIdLst>
  <p:sldIdLst>
    <p:sldId id="354" r:id="rId2"/>
    <p:sldId id="353" r:id="rId3"/>
    <p:sldId id="305" r:id="rId4"/>
    <p:sldId id="306" r:id="rId5"/>
    <p:sldId id="307" r:id="rId6"/>
    <p:sldId id="308" r:id="rId7"/>
    <p:sldId id="309" r:id="rId8"/>
    <p:sldId id="350" r:id="rId9"/>
    <p:sldId id="310" r:id="rId10"/>
    <p:sldId id="311" r:id="rId11"/>
    <p:sldId id="312" r:id="rId12"/>
    <p:sldId id="313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51" r:id="rId25"/>
    <p:sldId id="327" r:id="rId26"/>
    <p:sldId id="328" r:id="rId27"/>
    <p:sldId id="329" r:id="rId28"/>
    <p:sldId id="330" r:id="rId29"/>
    <p:sldId id="332" r:id="rId30"/>
    <p:sldId id="334" r:id="rId31"/>
    <p:sldId id="352" r:id="rId32"/>
    <p:sldId id="335" r:id="rId33"/>
    <p:sldId id="336" r:id="rId34"/>
    <p:sldId id="337" r:id="rId35"/>
    <p:sldId id="338" r:id="rId36"/>
    <p:sldId id="339" r:id="rId37"/>
    <p:sldId id="341" r:id="rId38"/>
    <p:sldId id="342" r:id="rId39"/>
    <p:sldId id="345" r:id="rId40"/>
    <p:sldId id="347" r:id="rId41"/>
    <p:sldId id="348" r:id="rId42"/>
  </p:sldIdLst>
  <p:sldSz cx="13411200" cy="10058400"/>
  <p:notesSz cx="7772400" cy="10058400"/>
  <p:embeddedFontLst>
    <p:embeddedFont>
      <p:font typeface="Tahoma" panose="020B0604030504040204" pitchFamily="34" charset="0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7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60" autoAdjust="0"/>
  </p:normalViewPr>
  <p:slideViewPr>
    <p:cSldViewPr>
      <p:cViewPr varScale="1">
        <p:scale>
          <a:sx n="56" d="100"/>
          <a:sy n="56" d="100"/>
        </p:scale>
        <p:origin x="1656" y="96"/>
      </p:cViewPr>
      <p:guideLst>
        <p:guide orient="horz" pos="2880"/>
        <p:guide pos="372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220AE-3492-4FCC-ACAE-243CA8DB68F7}" type="datetimeFigureOut">
              <a:rPr lang="es-AR" smtClean="0"/>
              <a:t>16/8/2021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1A1C4-9EA5-4D3F-B971-D4C87FDAC76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3509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35/tipos-riesgos/tipos-riesgos.shtml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monografias.com/trabajos10/motore/motore.shtml" TargetMode="External"/><Relationship Id="rId4" Type="http://schemas.openxmlformats.org/officeDocument/2006/relationships/hyperlink" Target="https://www.monografias.com/trabajos13/mapro/mapro.shtml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ografias.com/trabajos15/mantenimiento-industrial/mantenimiento-industrial.shtml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eléctricas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componente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importante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potencia,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además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mayor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costo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económico,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continuidad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servicio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depende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gran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ellas;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necesario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 subestaciones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adecuada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Gestión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frecuente mantenimiento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subestaciones eléctricas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fundamental para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asegurar el </a:t>
            </a:r>
            <a:r>
              <a:rPr lang="es-AR" sz="1200" spc="-5" dirty="0" smtClean="0">
                <a:latin typeface="Arial"/>
                <a:cs typeface="Arial"/>
              </a:rPr>
              <a:t>correcto funcionamiento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las mismas </a:t>
            </a:r>
            <a:r>
              <a:rPr lang="es-AR" sz="1200" dirty="0" smtClean="0">
                <a:latin typeface="Arial"/>
                <a:cs typeface="Arial"/>
              </a:rPr>
              <a:t>y para </a:t>
            </a:r>
            <a:r>
              <a:rPr lang="es-AR" sz="1200" spc="-5" dirty="0" smtClean="0">
                <a:latin typeface="Arial"/>
                <a:cs typeface="Arial"/>
              </a:rPr>
              <a:t>detectar con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anticipación posibles fallas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puedan presentarse, con esto aseguramos </a:t>
            </a:r>
            <a:r>
              <a:rPr lang="es-AR" sz="1200" dirty="0" smtClean="0">
                <a:latin typeface="Arial"/>
                <a:cs typeface="Arial"/>
              </a:rPr>
              <a:t> que la </a:t>
            </a:r>
            <a:r>
              <a:rPr lang="es-AR" sz="1200" spc="-5" dirty="0" smtClean="0">
                <a:latin typeface="Arial"/>
                <a:cs typeface="Arial"/>
              </a:rPr>
              <a:t>subestación estará </a:t>
            </a:r>
            <a:r>
              <a:rPr lang="es-AR" sz="1200" dirty="0" smtClean="0">
                <a:latin typeface="Arial"/>
                <a:cs typeface="Arial"/>
              </a:rPr>
              <a:t>funcionando normalmente libre de </a:t>
            </a:r>
            <a:r>
              <a:rPr lang="es-AR" sz="1200" spc="-5" dirty="0" smtClean="0">
                <a:latin typeface="Arial"/>
                <a:cs typeface="Arial"/>
              </a:rPr>
              <a:t>desperfectos </a:t>
            </a:r>
            <a:r>
              <a:rPr lang="es-AR" sz="1200" dirty="0" smtClean="0">
                <a:latin typeface="Arial"/>
                <a:cs typeface="Arial"/>
              </a:rPr>
              <a:t>e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interrupciones inesperadas.</a:t>
            </a: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consecuencias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falta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mantenimiento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 eléctricas </a:t>
            </a:r>
            <a:r>
              <a:rPr lang="es-AR" sz="1200" dirty="0" smtClean="0">
                <a:latin typeface="Arial"/>
                <a:cs typeface="Arial"/>
              </a:rPr>
              <a:t>son </a:t>
            </a:r>
            <a:r>
              <a:rPr lang="es-AR" sz="1200" spc="-5" dirty="0" smtClean="0">
                <a:latin typeface="Arial"/>
                <a:cs typeface="Arial"/>
              </a:rPr>
              <a:t>muy </a:t>
            </a:r>
            <a:r>
              <a:rPr lang="es-AR" sz="1200" dirty="0" smtClean="0">
                <a:latin typeface="Arial"/>
                <a:cs typeface="Arial"/>
              </a:rPr>
              <a:t>graves </a:t>
            </a:r>
            <a:r>
              <a:rPr lang="es-AR" sz="1200" spc="-10" dirty="0" smtClean="0">
                <a:latin typeface="Arial"/>
                <a:cs typeface="Arial"/>
              </a:rPr>
              <a:t>ya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pueden </a:t>
            </a:r>
            <a:r>
              <a:rPr lang="es-AR" sz="1200" dirty="0" smtClean="0">
                <a:latin typeface="Arial"/>
                <a:cs typeface="Arial"/>
              </a:rPr>
              <a:t>ocasionar </a:t>
            </a:r>
            <a:r>
              <a:rPr lang="es-AR" sz="1200" spc="-5" dirty="0" smtClean="0">
                <a:latin typeface="Arial"/>
                <a:cs typeface="Arial"/>
              </a:rPr>
              <a:t>falla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cualquiera de </a:t>
            </a:r>
            <a:r>
              <a:rPr lang="es-AR" sz="1200" spc="-5" dirty="0" smtClean="0">
                <a:latin typeface="Arial"/>
                <a:cs typeface="Arial"/>
              </a:rPr>
              <a:t>sus </a:t>
            </a:r>
            <a:r>
              <a:rPr lang="es-AR" sz="1200" dirty="0" smtClean="0">
                <a:latin typeface="Arial"/>
                <a:cs typeface="Arial"/>
              </a:rPr>
              <a:t>equipos,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ocasiones hasta </a:t>
            </a:r>
            <a:r>
              <a:rPr lang="es-AR" sz="1200" dirty="0" smtClean="0">
                <a:latin typeface="Arial"/>
                <a:cs typeface="Arial"/>
              </a:rPr>
              <a:t>por </a:t>
            </a:r>
            <a:r>
              <a:rPr lang="es-AR" sz="1200" spc="-5" dirty="0" smtClean="0">
                <a:latin typeface="Arial"/>
                <a:cs typeface="Arial"/>
              </a:rPr>
              <a:t>varios </a:t>
            </a:r>
            <a:r>
              <a:rPr lang="es-AR" sz="1200" spc="-10" dirty="0" smtClean="0">
                <a:latin typeface="Arial"/>
                <a:cs typeface="Arial"/>
              </a:rPr>
              <a:t>días </a:t>
            </a:r>
            <a:r>
              <a:rPr lang="es-AR" sz="1200" dirty="0" smtClean="0">
                <a:latin typeface="Arial"/>
                <a:cs typeface="Arial"/>
              </a:rPr>
              <a:t>y también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 </a:t>
            </a:r>
            <a:r>
              <a:rPr lang="es-AR" sz="1200" spc="-5" dirty="0" smtClean="0">
                <a:latin typeface="Arial"/>
                <a:cs typeface="Arial"/>
              </a:rPr>
              <a:t>provocar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accidentes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ocasiones fatales.</a:t>
            </a: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700"/>
              </a:lnSpc>
              <a:spcBef>
                <a:spcPts val="770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frecuencia</a:t>
            </a:r>
            <a:r>
              <a:rPr lang="es-AR" sz="1200" dirty="0" smtClean="0">
                <a:latin typeface="Arial"/>
                <a:cs typeface="Arial"/>
              </a:rPr>
              <a:t> recomendada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realizar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mantenimiento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 eléctricas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año, </a:t>
            </a:r>
            <a:r>
              <a:rPr lang="es-AR" sz="1200" dirty="0" smtClean="0">
                <a:latin typeface="Arial"/>
                <a:cs typeface="Arial"/>
              </a:rPr>
              <a:t>si </a:t>
            </a:r>
            <a:r>
              <a:rPr lang="es-AR" sz="1200" spc="-5" dirty="0" smtClean="0">
                <a:latin typeface="Arial"/>
                <a:cs typeface="Arial"/>
              </a:rPr>
              <a:t>esto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respeta mantendremos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información reciente </a:t>
            </a:r>
            <a:r>
              <a:rPr lang="es-AR" sz="1200" dirty="0" smtClean="0">
                <a:latin typeface="Arial"/>
                <a:cs typeface="Arial"/>
              </a:rPr>
              <a:t>y confiable </a:t>
            </a:r>
            <a:r>
              <a:rPr lang="es-AR" sz="1200" spc="-5" dirty="0" smtClean="0">
                <a:latin typeface="Arial"/>
                <a:cs typeface="Arial"/>
              </a:rPr>
              <a:t>del estado </a:t>
            </a:r>
            <a:r>
              <a:rPr lang="es-AR" sz="1200" dirty="0" smtClean="0">
                <a:latin typeface="Arial"/>
                <a:cs typeface="Arial"/>
              </a:rPr>
              <a:t>en el que se </a:t>
            </a:r>
            <a:r>
              <a:rPr lang="es-AR" sz="1200" spc="-5" dirty="0" smtClean="0">
                <a:latin typeface="Arial"/>
                <a:cs typeface="Arial"/>
              </a:rPr>
              <a:t>encuentran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 </a:t>
            </a:r>
            <a:r>
              <a:rPr lang="es-AR" sz="1200" dirty="0" smtClean="0">
                <a:latin typeface="Arial"/>
                <a:cs typeface="Arial"/>
              </a:rPr>
              <a:t>y podemos tomar de manera </a:t>
            </a:r>
            <a:r>
              <a:rPr lang="es-AR" sz="1200" spc="-5" dirty="0" smtClean="0">
                <a:latin typeface="Arial"/>
                <a:cs typeface="Arial"/>
              </a:rPr>
              <a:t>inmediata acciones cuando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detecte alguna desviación </a:t>
            </a:r>
            <a:r>
              <a:rPr lang="es-AR" sz="1200" dirty="0" smtClean="0">
                <a:latin typeface="Arial"/>
                <a:cs typeface="Arial"/>
              </a:rPr>
              <a:t>o falla </a:t>
            </a:r>
            <a:r>
              <a:rPr lang="es-AR" sz="1200" spc="-5" dirty="0" smtClean="0">
                <a:latin typeface="Arial"/>
                <a:cs typeface="Arial"/>
              </a:rPr>
              <a:t>inminente </a:t>
            </a:r>
            <a:r>
              <a:rPr lang="es-AR" sz="1200" dirty="0" smtClean="0">
                <a:latin typeface="Arial"/>
                <a:cs typeface="Arial"/>
              </a:rPr>
              <a:t>a fin de que </a:t>
            </a:r>
            <a:r>
              <a:rPr lang="es-AR" sz="1200" spc="-5" dirty="0" smtClean="0">
                <a:latin typeface="Arial"/>
                <a:cs typeface="Arial"/>
              </a:rPr>
              <a:t>esta </a:t>
            </a:r>
            <a:r>
              <a:rPr lang="es-AR" sz="1200" dirty="0" smtClean="0">
                <a:latin typeface="Arial"/>
                <a:cs typeface="Arial"/>
              </a:rPr>
              <a:t>no </a:t>
            </a:r>
            <a:r>
              <a:rPr lang="es-AR" sz="1200" spc="-5" dirty="0" smtClean="0">
                <a:latin typeface="Arial"/>
                <a:cs typeface="Arial"/>
              </a:rPr>
              <a:t>escale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convierta </a:t>
            </a:r>
            <a:r>
              <a:rPr lang="es-AR" sz="1200" dirty="0" smtClean="0">
                <a:latin typeface="Arial"/>
                <a:cs typeface="Arial"/>
              </a:rPr>
              <a:t>en una </a:t>
            </a:r>
            <a:r>
              <a:rPr lang="es-AR" sz="1200" spc="-5" dirty="0" smtClean="0">
                <a:latin typeface="Arial"/>
                <a:cs typeface="Arial"/>
              </a:rPr>
              <a:t>falla grave.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subestaciones eléctricas </a:t>
            </a:r>
            <a:r>
              <a:rPr lang="es-AR" sz="1200" dirty="0" smtClean="0">
                <a:latin typeface="Arial"/>
                <a:cs typeface="Arial"/>
              </a:rPr>
              <a:t> proporciona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información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cualitativa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cuantitativa</a:t>
            </a:r>
            <a:r>
              <a:rPr lang="es-AR" sz="1200" dirty="0" smtClean="0">
                <a:latin typeface="Arial"/>
                <a:cs typeface="Arial"/>
              </a:rPr>
              <a:t> confiable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fácil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interpretación.</a:t>
            </a:r>
            <a:r>
              <a:rPr lang="es-AR" sz="1200" dirty="0" smtClean="0">
                <a:latin typeface="Arial"/>
                <a:cs typeface="Arial"/>
              </a:rPr>
              <a:t> 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información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cuantitativa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comparar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obtenida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periodos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anteriores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fin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detectar </a:t>
            </a:r>
            <a:r>
              <a:rPr lang="es-AR" sz="1200" dirty="0" smtClean="0">
                <a:latin typeface="Arial"/>
                <a:cs typeface="Arial"/>
              </a:rPr>
              <a:t>alguna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tendencia.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125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14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mantenimiento</a:t>
            </a:r>
            <a:r>
              <a:rPr lang="es-AR" spc="1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subestaciones</a:t>
            </a:r>
            <a:r>
              <a:rPr lang="es-AR" spc="14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se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convierte</a:t>
            </a:r>
            <a:r>
              <a:rPr lang="es-AR" spc="1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una</a:t>
            </a:r>
            <a:r>
              <a:rPr lang="es-AR" spc="1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función</a:t>
            </a:r>
            <a:r>
              <a:rPr lang="es-AR" spc="1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importante </a:t>
            </a:r>
            <a:r>
              <a:rPr lang="es-AR" dirty="0" smtClean="0">
                <a:latin typeface="Arial"/>
                <a:cs typeface="Arial"/>
              </a:rPr>
              <a:t>dentro</a:t>
            </a:r>
            <a:r>
              <a:rPr lang="es-AR" spc="17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6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las</a:t>
            </a:r>
            <a:r>
              <a:rPr lang="es-AR" spc="1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empresas</a:t>
            </a:r>
            <a:r>
              <a:rPr lang="es-AR" spc="1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16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sector</a:t>
            </a:r>
            <a:r>
              <a:rPr lang="es-AR" spc="17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eléctrico,</a:t>
            </a:r>
            <a:r>
              <a:rPr lang="es-AR" spc="1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debido</a:t>
            </a:r>
            <a:r>
              <a:rPr lang="es-AR" spc="15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1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que</a:t>
            </a:r>
            <a:r>
              <a:rPr lang="es-AR" spc="1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70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un</a:t>
            </a:r>
            <a:r>
              <a:rPr lang="es-AR" spc="17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correcto mantenimiento,</a:t>
            </a:r>
            <a:r>
              <a:rPr lang="es-AR" dirty="0" smtClean="0">
                <a:latin typeface="Arial"/>
                <a:cs typeface="Arial"/>
              </a:rPr>
              <a:t> y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reducción</a:t>
            </a:r>
            <a:r>
              <a:rPr lang="es-AR" dirty="0" smtClean="0">
                <a:latin typeface="Arial"/>
                <a:cs typeface="Arial"/>
              </a:rPr>
              <a:t> 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fallas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mediante</a:t>
            </a:r>
            <a:r>
              <a:rPr lang="es-AR" dirty="0" smtClean="0">
                <a:latin typeface="Arial"/>
                <a:cs typeface="Arial"/>
              </a:rPr>
              <a:t> la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prevención, 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dependerá la continuidad del servicio eléctrico. </a:t>
            </a:r>
          </a:p>
          <a:p>
            <a:pPr marL="12700" algn="just"/>
            <a:endParaRPr lang="es-AR" spc="-5" dirty="0" smtClean="0">
              <a:latin typeface="Arial"/>
              <a:cs typeface="Arial"/>
            </a:endParaRPr>
          </a:p>
          <a:p>
            <a:pPr marL="12700" algn="just"/>
            <a:r>
              <a:rPr lang="es-AR" spc="-10" dirty="0" smtClean="0">
                <a:latin typeface="Arial"/>
                <a:cs typeface="Arial"/>
              </a:rPr>
              <a:t>Es </a:t>
            </a:r>
            <a:r>
              <a:rPr lang="es-AR" spc="-5" dirty="0" smtClean="0">
                <a:latin typeface="Arial"/>
                <a:cs typeface="Arial"/>
              </a:rPr>
              <a:t>sabido que no se podrán </a:t>
            </a:r>
            <a:r>
              <a:rPr lang="es-AR" dirty="0" smtClean="0">
                <a:latin typeface="Arial"/>
                <a:cs typeface="Arial"/>
              </a:rPr>
              <a:t> reducir</a:t>
            </a:r>
            <a:r>
              <a:rPr lang="es-AR" spc="-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-8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cero</a:t>
            </a:r>
            <a:r>
              <a:rPr lang="es-AR" spc="-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las</a:t>
            </a:r>
            <a:r>
              <a:rPr lang="es-AR" spc="-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fallas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</a:t>
            </a:r>
            <a:r>
              <a:rPr lang="es-AR" spc="-10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sistema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eléctrico,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pero</a:t>
            </a:r>
            <a:r>
              <a:rPr lang="es-AR" spc="-9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lo</a:t>
            </a:r>
            <a:r>
              <a:rPr lang="es-AR" spc="-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importante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será</a:t>
            </a:r>
            <a:r>
              <a:rPr lang="es-AR" spc="-8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evitar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ocurrencia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aquellas</a:t>
            </a:r>
            <a:r>
              <a:rPr lang="es-AR" spc="-6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fallas</a:t>
            </a:r>
            <a:r>
              <a:rPr lang="es-AR" spc="-5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que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pudieron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haberse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prevenido,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en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especial </a:t>
            </a:r>
            <a:r>
              <a:rPr lang="es-AR" spc="-3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las que pudieron </a:t>
            </a:r>
            <a:r>
              <a:rPr lang="es-AR" spc="-5" dirty="0" smtClean="0">
                <a:latin typeface="Arial"/>
                <a:cs typeface="Arial"/>
              </a:rPr>
              <a:t>causar serias averías </a:t>
            </a:r>
            <a:r>
              <a:rPr lang="es-AR" dirty="0" smtClean="0">
                <a:latin typeface="Arial"/>
                <a:cs typeface="Arial"/>
              </a:rPr>
              <a:t>o la </a:t>
            </a:r>
            <a:r>
              <a:rPr lang="es-AR" spc="-5" dirty="0" smtClean="0">
                <a:latin typeface="Arial"/>
                <a:cs typeface="Arial"/>
              </a:rPr>
              <a:t>destrucción </a:t>
            </a:r>
            <a:r>
              <a:rPr lang="es-AR" dirty="0" smtClean="0">
                <a:latin typeface="Arial"/>
                <a:cs typeface="Arial"/>
              </a:rPr>
              <a:t>de los </a:t>
            </a:r>
            <a:r>
              <a:rPr lang="es-AR" spc="-5" dirty="0" smtClean="0">
                <a:latin typeface="Arial"/>
                <a:cs typeface="Arial"/>
              </a:rPr>
              <a:t>equipos </a:t>
            </a:r>
            <a:r>
              <a:rPr lang="es-AR" spc="-10" dirty="0" smtClean="0">
                <a:latin typeface="Arial"/>
                <a:cs typeface="Arial"/>
              </a:rPr>
              <a:t>de </a:t>
            </a:r>
            <a:r>
              <a:rPr lang="es-AR" dirty="0" smtClean="0">
                <a:latin typeface="Arial"/>
                <a:cs typeface="Arial"/>
              </a:rPr>
              <a:t>la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subestación,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por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ser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estos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elevado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costo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además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que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su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reemplazo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 reparación </a:t>
            </a:r>
            <a:r>
              <a:rPr lang="es-AR" spc="-5" dirty="0" smtClean="0">
                <a:latin typeface="Arial"/>
                <a:cs typeface="Arial"/>
              </a:rPr>
              <a:t>implica </a:t>
            </a:r>
            <a:r>
              <a:rPr lang="es-AR" dirty="0" smtClean="0">
                <a:latin typeface="Arial"/>
                <a:cs typeface="Arial"/>
              </a:rPr>
              <a:t>la </a:t>
            </a:r>
            <a:r>
              <a:rPr lang="es-AR" spc="-5" dirty="0" smtClean="0">
                <a:latin typeface="Arial"/>
                <a:cs typeface="Arial"/>
              </a:rPr>
              <a:t>movilización </a:t>
            </a:r>
            <a:r>
              <a:rPr lang="es-AR" dirty="0" smtClean="0">
                <a:latin typeface="Arial"/>
                <a:cs typeface="Arial"/>
              </a:rPr>
              <a:t>de </a:t>
            </a:r>
            <a:r>
              <a:rPr lang="es-AR" spc="-5" dirty="0" smtClean="0">
                <a:latin typeface="Arial"/>
                <a:cs typeface="Arial"/>
              </a:rPr>
              <a:t>recursos humanos </a:t>
            </a:r>
            <a:r>
              <a:rPr lang="es-AR" dirty="0" smtClean="0">
                <a:latin typeface="Arial"/>
                <a:cs typeface="Arial"/>
              </a:rPr>
              <a:t>y materiales, con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su </a:t>
            </a:r>
            <a:r>
              <a:rPr lang="es-AR" spc="-5" dirty="0" smtClean="0">
                <a:latin typeface="Arial"/>
                <a:cs typeface="Arial"/>
              </a:rPr>
              <a:t>consecuente costo económico, </a:t>
            </a:r>
            <a:r>
              <a:rPr lang="es-AR" dirty="0" smtClean="0">
                <a:latin typeface="Arial"/>
                <a:cs typeface="Arial"/>
              </a:rPr>
              <a:t>sin </a:t>
            </a:r>
            <a:r>
              <a:rPr lang="es-AR" spc="-5" dirty="0" smtClean="0">
                <a:latin typeface="Arial"/>
                <a:cs typeface="Arial"/>
              </a:rPr>
              <a:t>mencionar </a:t>
            </a:r>
            <a:r>
              <a:rPr lang="es-AR" dirty="0" smtClean="0">
                <a:latin typeface="Arial"/>
                <a:cs typeface="Arial"/>
              </a:rPr>
              <a:t>el </a:t>
            </a:r>
            <a:r>
              <a:rPr lang="es-AR" spc="-5" dirty="0" smtClean="0">
                <a:latin typeface="Arial"/>
                <a:cs typeface="Arial"/>
              </a:rPr>
              <a:t>tiempo </a:t>
            </a:r>
            <a:r>
              <a:rPr lang="es-AR" dirty="0" smtClean="0">
                <a:latin typeface="Arial"/>
                <a:cs typeface="Arial"/>
              </a:rPr>
              <a:t>de </a:t>
            </a:r>
            <a:r>
              <a:rPr lang="es-AR" spc="-5" dirty="0" smtClean="0">
                <a:latin typeface="Arial"/>
                <a:cs typeface="Arial"/>
              </a:rPr>
              <a:t>parada del 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servicio </a:t>
            </a:r>
            <a:r>
              <a:rPr lang="es-AR" dirty="0" smtClean="0">
                <a:latin typeface="Arial"/>
                <a:cs typeface="Arial"/>
              </a:rPr>
              <a:t>y </a:t>
            </a:r>
            <a:r>
              <a:rPr lang="es-AR" spc="-5" dirty="0" smtClean="0">
                <a:latin typeface="Arial"/>
                <a:cs typeface="Arial"/>
              </a:rPr>
              <a:t>las multas </a:t>
            </a:r>
            <a:r>
              <a:rPr lang="es-AR" dirty="0" smtClean="0">
                <a:latin typeface="Arial"/>
                <a:cs typeface="Arial"/>
              </a:rPr>
              <a:t>que </a:t>
            </a:r>
            <a:r>
              <a:rPr lang="es-AR" spc="-5" dirty="0" smtClean="0">
                <a:latin typeface="Arial"/>
                <a:cs typeface="Arial"/>
              </a:rPr>
              <a:t>esto </a:t>
            </a:r>
            <a:r>
              <a:rPr lang="es-AR" dirty="0" smtClean="0">
                <a:latin typeface="Arial"/>
                <a:cs typeface="Arial"/>
              </a:rPr>
              <a:t>podría </a:t>
            </a:r>
            <a:r>
              <a:rPr lang="es-AR" spc="-5" dirty="0" smtClean="0">
                <a:latin typeface="Arial"/>
                <a:cs typeface="Arial"/>
              </a:rPr>
              <a:t>implicar. </a:t>
            </a:r>
          </a:p>
          <a:p>
            <a:pPr marL="12700" algn="just"/>
            <a:endParaRPr lang="es-AR" spc="-5" dirty="0" smtClean="0">
              <a:latin typeface="Arial"/>
              <a:cs typeface="Arial"/>
            </a:endParaRPr>
          </a:p>
          <a:p>
            <a:pPr marL="12700" algn="just"/>
            <a:r>
              <a:rPr lang="es-AR" dirty="0" smtClean="0">
                <a:latin typeface="Arial"/>
                <a:cs typeface="Arial"/>
              </a:rPr>
              <a:t>El </a:t>
            </a:r>
            <a:r>
              <a:rPr lang="es-AR" spc="-5" dirty="0" smtClean="0">
                <a:latin typeface="Arial"/>
                <a:cs typeface="Arial"/>
              </a:rPr>
              <a:t>mantenimiento preventivo, </a:t>
            </a:r>
            <a:r>
              <a:rPr lang="es-AR" dirty="0" smtClean="0">
                <a:latin typeface="Arial"/>
                <a:cs typeface="Arial"/>
              </a:rPr>
              <a:t> adecuadamente</a:t>
            </a:r>
            <a:r>
              <a:rPr lang="es-AR" spc="-5" dirty="0" smtClean="0">
                <a:latin typeface="Arial"/>
                <a:cs typeface="Arial"/>
              </a:rPr>
              <a:t> orientado,</a:t>
            </a:r>
            <a:r>
              <a:rPr lang="es-AR" dirty="0" smtClean="0">
                <a:latin typeface="Arial"/>
                <a:cs typeface="Arial"/>
              </a:rPr>
              <a:t> se </a:t>
            </a:r>
            <a:r>
              <a:rPr lang="es-AR" spc="-5" dirty="0" smtClean="0">
                <a:latin typeface="Arial"/>
                <a:cs typeface="Arial"/>
              </a:rPr>
              <a:t>encargaría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prevenir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estas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consecuencias.</a:t>
            </a:r>
            <a:endParaRPr lang="es-AR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9"/>
              </a:spcBef>
            </a:pPr>
            <a:r>
              <a:rPr lang="es-AR" spc="-5" dirty="0" smtClean="0">
                <a:latin typeface="Arial"/>
                <a:cs typeface="Arial"/>
              </a:rPr>
              <a:t>Aun así, </a:t>
            </a:r>
            <a:r>
              <a:rPr lang="es-AR" dirty="0" smtClean="0">
                <a:latin typeface="Arial"/>
                <a:cs typeface="Arial"/>
              </a:rPr>
              <a:t>en </a:t>
            </a:r>
            <a:r>
              <a:rPr lang="es-AR" spc="-5" dirty="0" smtClean="0">
                <a:latin typeface="Arial"/>
                <a:cs typeface="Arial"/>
              </a:rPr>
              <a:t>caso </a:t>
            </a:r>
            <a:r>
              <a:rPr lang="es-AR" spc="-10" dirty="0" smtClean="0">
                <a:latin typeface="Arial"/>
                <a:cs typeface="Arial"/>
              </a:rPr>
              <a:t>de </a:t>
            </a:r>
            <a:r>
              <a:rPr lang="es-AR" spc="-5" dirty="0" smtClean="0">
                <a:latin typeface="Arial"/>
                <a:cs typeface="Arial"/>
              </a:rPr>
              <a:t>presentarse </a:t>
            </a:r>
            <a:r>
              <a:rPr lang="es-AR" dirty="0" smtClean="0">
                <a:latin typeface="Arial"/>
                <a:cs typeface="Arial"/>
              </a:rPr>
              <a:t>un </a:t>
            </a:r>
            <a:r>
              <a:rPr lang="es-AR" spc="-5" dirty="0" smtClean="0">
                <a:latin typeface="Arial"/>
                <a:cs typeface="Arial"/>
              </a:rPr>
              <a:t>incidente </a:t>
            </a:r>
            <a:r>
              <a:rPr lang="es-AR" dirty="0" smtClean="0">
                <a:latin typeface="Arial"/>
                <a:cs typeface="Arial"/>
              </a:rPr>
              <a:t>que </a:t>
            </a:r>
            <a:r>
              <a:rPr lang="es-AR" spc="-5" dirty="0" smtClean="0">
                <a:latin typeface="Arial"/>
                <a:cs typeface="Arial"/>
              </a:rPr>
              <a:t>requiera </a:t>
            </a:r>
            <a:r>
              <a:rPr lang="es-AR" dirty="0" smtClean="0">
                <a:latin typeface="Arial"/>
                <a:cs typeface="Arial"/>
              </a:rPr>
              <a:t>la </a:t>
            </a:r>
            <a:r>
              <a:rPr lang="es-AR" spc="-5" dirty="0" smtClean="0">
                <a:latin typeface="Arial"/>
                <a:cs typeface="Arial"/>
              </a:rPr>
              <a:t>intervención </a:t>
            </a:r>
            <a:r>
              <a:rPr lang="es-AR" dirty="0" smtClean="0">
                <a:latin typeface="Arial"/>
                <a:cs typeface="Arial"/>
              </a:rPr>
              <a:t> del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mantenimiento</a:t>
            </a:r>
            <a:r>
              <a:rPr lang="es-AR" spc="7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correctivo,</a:t>
            </a:r>
            <a:r>
              <a:rPr lang="es-AR" spc="9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éste</a:t>
            </a:r>
            <a:r>
              <a:rPr lang="es-AR" spc="6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deberá</a:t>
            </a:r>
            <a:r>
              <a:rPr lang="es-AR" spc="8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efectuarse</a:t>
            </a:r>
            <a:r>
              <a:rPr lang="es-AR" spc="8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7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manera</a:t>
            </a:r>
            <a:r>
              <a:rPr lang="es-AR" spc="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ordenada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 eficiente, </a:t>
            </a:r>
            <a:r>
              <a:rPr lang="es-AR" spc="-5" dirty="0" smtClean="0">
                <a:latin typeface="Arial"/>
                <a:cs typeface="Arial"/>
              </a:rPr>
              <a:t>para evitar retrasos </a:t>
            </a:r>
            <a:r>
              <a:rPr lang="es-AR" dirty="0" smtClean="0">
                <a:latin typeface="Arial"/>
                <a:cs typeface="Arial"/>
              </a:rPr>
              <a:t>por </a:t>
            </a:r>
            <a:r>
              <a:rPr lang="es-AR" spc="-5" dirty="0" smtClean="0">
                <a:latin typeface="Arial"/>
                <a:cs typeface="Arial"/>
              </a:rPr>
              <a:t>imprevistos </a:t>
            </a:r>
            <a:r>
              <a:rPr lang="es-AR" dirty="0" smtClean="0">
                <a:latin typeface="Arial"/>
                <a:cs typeface="Arial"/>
              </a:rPr>
              <a:t>y </a:t>
            </a:r>
            <a:r>
              <a:rPr lang="es-AR" spc="-5" dirty="0" smtClean="0">
                <a:latin typeface="Arial"/>
                <a:cs typeface="Arial"/>
              </a:rPr>
              <a:t>lograr reestablecer </a:t>
            </a:r>
            <a:r>
              <a:rPr lang="es-AR" dirty="0" smtClean="0">
                <a:latin typeface="Arial"/>
                <a:cs typeface="Arial"/>
              </a:rPr>
              <a:t>el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servicio </a:t>
            </a:r>
            <a:r>
              <a:rPr lang="es-AR" dirty="0" smtClean="0">
                <a:latin typeface="Arial"/>
                <a:cs typeface="Arial"/>
              </a:rPr>
              <a:t>lo </a:t>
            </a:r>
            <a:r>
              <a:rPr lang="es-AR" spc="-5" dirty="0" smtClean="0">
                <a:latin typeface="Arial"/>
                <a:cs typeface="Arial"/>
              </a:rPr>
              <a:t>antes posible, </a:t>
            </a:r>
            <a:r>
              <a:rPr lang="es-AR" spc="-10" dirty="0" smtClean="0">
                <a:latin typeface="Arial"/>
                <a:cs typeface="Arial"/>
              </a:rPr>
              <a:t>es </a:t>
            </a:r>
            <a:r>
              <a:rPr lang="es-AR" dirty="0" smtClean="0">
                <a:latin typeface="Arial"/>
                <a:cs typeface="Arial"/>
              </a:rPr>
              <a:t>por eso necesario </a:t>
            </a:r>
            <a:r>
              <a:rPr lang="es-AR" spc="-5" dirty="0" smtClean="0">
                <a:latin typeface="Arial"/>
                <a:cs typeface="Arial"/>
              </a:rPr>
              <a:t>planificar </a:t>
            </a:r>
            <a:r>
              <a:rPr lang="es-AR" dirty="0" smtClean="0">
                <a:latin typeface="Arial"/>
                <a:cs typeface="Arial"/>
              </a:rPr>
              <a:t>el mantenimiento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correctivo,</a:t>
            </a:r>
            <a:r>
              <a:rPr lang="es-AR" dirty="0" smtClean="0">
                <a:latin typeface="Arial"/>
                <a:cs typeface="Arial"/>
              </a:rPr>
              <a:t> aunque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no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puede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planificar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cuándo</a:t>
            </a:r>
            <a:r>
              <a:rPr lang="es-AR" dirty="0" smtClean="0">
                <a:latin typeface="Arial"/>
                <a:cs typeface="Arial"/>
              </a:rPr>
              <a:t> y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dónde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podría 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presentarse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una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falla</a:t>
            </a:r>
            <a:r>
              <a:rPr lang="es-AR" dirty="0" smtClean="0">
                <a:latin typeface="Arial"/>
                <a:cs typeface="Arial"/>
              </a:rPr>
              <a:t> 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una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avería,</a:t>
            </a:r>
            <a:r>
              <a:rPr lang="es-AR" dirty="0" smtClean="0">
                <a:latin typeface="Arial"/>
                <a:cs typeface="Arial"/>
              </a:rPr>
              <a:t> si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puede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planificar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cómo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estar 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preparados para tal </a:t>
            </a:r>
            <a:r>
              <a:rPr lang="es-AR" dirty="0" smtClean="0">
                <a:latin typeface="Arial"/>
                <a:cs typeface="Arial"/>
              </a:rPr>
              <a:t>eventualidad, en </a:t>
            </a:r>
            <a:r>
              <a:rPr lang="es-AR" spc="-5" dirty="0" smtClean="0">
                <a:latin typeface="Arial"/>
                <a:cs typeface="Arial"/>
              </a:rPr>
              <a:t>cuanto </a:t>
            </a:r>
            <a:r>
              <a:rPr lang="es-AR" dirty="0" smtClean="0">
                <a:latin typeface="Arial"/>
                <a:cs typeface="Arial"/>
              </a:rPr>
              <a:t>a </a:t>
            </a:r>
            <a:r>
              <a:rPr lang="es-AR" spc="-5" dirty="0" smtClean="0">
                <a:latin typeface="Arial"/>
                <a:cs typeface="Arial"/>
              </a:rPr>
              <a:t>recursos </a:t>
            </a:r>
            <a:r>
              <a:rPr lang="es-AR" dirty="0" smtClean="0">
                <a:latin typeface="Arial"/>
                <a:cs typeface="Arial"/>
              </a:rPr>
              <a:t>y procedimientos,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incluso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podría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tenerse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software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para</a:t>
            </a:r>
            <a:r>
              <a:rPr lang="es-AR" spc="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tal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finalidad.</a:t>
            </a:r>
            <a:endParaRPr lang="es-AR" dirty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3826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5080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gestión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mantenimiento deberá observar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mantenimiento preventivo,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englobando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predictivo,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revisar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frecuencia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estado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equipos,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mantenimiento correctivo para </a:t>
            </a:r>
            <a:r>
              <a:rPr lang="es-AR" sz="1200" dirty="0" smtClean="0">
                <a:latin typeface="Arial"/>
                <a:cs typeface="Arial"/>
              </a:rPr>
              <a:t>reparaciones 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reemplazos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preventivos,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cual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debería</a:t>
            </a:r>
            <a:r>
              <a:rPr lang="es-AR" sz="1200" dirty="0" smtClean="0">
                <a:latin typeface="Arial"/>
                <a:cs typeface="Arial"/>
              </a:rPr>
              <a:t> tener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planificación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intervenciones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emergencia,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proactivo,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análisis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revisión </a:t>
            </a:r>
            <a:r>
              <a:rPr lang="es-AR" sz="1200" dirty="0" smtClean="0">
                <a:latin typeface="Arial"/>
                <a:cs typeface="Arial"/>
              </a:rPr>
              <a:t>periódica de la </a:t>
            </a:r>
            <a:r>
              <a:rPr lang="es-AR" sz="1200" spc="-5" dirty="0" smtClean="0">
                <a:latin typeface="Arial"/>
                <a:cs typeface="Arial"/>
              </a:rPr>
              <a:t>gestión,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evolución del mantenimiento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procedimientos.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Todos los </a:t>
            </a:r>
            <a:r>
              <a:rPr lang="es-AR" sz="1200" spc="-5" dirty="0" smtClean="0">
                <a:latin typeface="Arial"/>
                <a:cs typeface="Arial"/>
              </a:rPr>
              <a:t>mantenimientos deben estar interrelacionados </a:t>
            </a:r>
            <a:r>
              <a:rPr lang="es-AR" sz="1200" dirty="0" smtClean="0">
                <a:latin typeface="Arial"/>
                <a:cs typeface="Arial"/>
              </a:rPr>
              <a:t>entre </a:t>
            </a:r>
            <a:r>
              <a:rPr lang="es-AR" sz="1200" spc="-5" dirty="0" smtClean="0">
                <a:latin typeface="Arial"/>
                <a:cs typeface="Arial"/>
              </a:rPr>
              <a:t>sí, formando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así al </a:t>
            </a:r>
            <a:r>
              <a:rPr lang="es-AR" sz="1200" spc="-5" dirty="0" smtClean="0">
                <a:latin typeface="Arial"/>
                <a:cs typeface="Arial"/>
              </a:rPr>
              <a:t>Mantenimiento Integrado,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el que se </a:t>
            </a:r>
            <a:r>
              <a:rPr lang="es-AR" sz="1200" spc="-5" dirty="0" smtClean="0">
                <a:latin typeface="Arial"/>
                <a:cs typeface="Arial"/>
              </a:rPr>
              <a:t>aplica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subestaciones,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 </a:t>
            </a:r>
            <a:r>
              <a:rPr lang="es-AR" sz="1200" spc="-5" dirty="0" smtClean="0">
                <a:latin typeface="Arial"/>
                <a:cs typeface="Arial"/>
              </a:rPr>
              <a:t>caso. Ninguno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mantenimientos </a:t>
            </a:r>
            <a:r>
              <a:rPr lang="es-AR" sz="1200" dirty="0" smtClean="0">
                <a:latin typeface="Arial"/>
                <a:cs typeface="Arial"/>
              </a:rPr>
              <a:t>puede </a:t>
            </a:r>
            <a:r>
              <a:rPr lang="es-AR" sz="1200" spc="-5" dirty="0" smtClean="0">
                <a:latin typeface="Arial"/>
                <a:cs typeface="Arial"/>
              </a:rPr>
              <a:t>estar </a:t>
            </a:r>
            <a:r>
              <a:rPr lang="es-AR" sz="1200" dirty="0" smtClean="0">
                <a:latin typeface="Arial"/>
                <a:cs typeface="Arial"/>
              </a:rPr>
              <a:t>separado de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demás, </a:t>
            </a:r>
            <a:r>
              <a:rPr lang="es-AR" sz="1200" spc="-5" dirty="0" smtClean="0">
                <a:latin typeface="Arial"/>
                <a:cs typeface="Arial"/>
              </a:rPr>
              <a:t>cada </a:t>
            </a:r>
            <a:r>
              <a:rPr lang="es-AR" sz="1200" dirty="0" smtClean="0">
                <a:latin typeface="Arial"/>
                <a:cs typeface="Arial"/>
              </a:rPr>
              <a:t>uno depende de los otros, </a:t>
            </a:r>
            <a:r>
              <a:rPr lang="es-AR" sz="1200" spc="-5" dirty="0" smtClean="0">
                <a:latin typeface="Arial"/>
                <a:cs typeface="Arial"/>
              </a:rPr>
              <a:t>así como los otros </a:t>
            </a:r>
            <a:r>
              <a:rPr lang="es-AR" sz="1200" dirty="0" smtClean="0">
                <a:latin typeface="Arial"/>
                <a:cs typeface="Arial"/>
              </a:rPr>
              <a:t>dependen </a:t>
            </a:r>
            <a:r>
              <a:rPr lang="es-AR" sz="1200" spc="-5" dirty="0" smtClean="0">
                <a:latin typeface="Arial"/>
                <a:cs typeface="Arial"/>
              </a:rPr>
              <a:t>del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mismo;</a:t>
            </a:r>
            <a:r>
              <a:rPr lang="es-AR" sz="1200" dirty="0" smtClean="0">
                <a:latin typeface="Arial"/>
                <a:cs typeface="Arial"/>
              </a:rPr>
              <a:t> 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ejemplo,</a:t>
            </a:r>
            <a:r>
              <a:rPr lang="es-AR" sz="1200" dirty="0" smtClean="0">
                <a:latin typeface="Arial"/>
                <a:cs typeface="Arial"/>
              </a:rPr>
              <a:t> un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correctivo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aplicado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 reparaciones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menores,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determinadas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función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resultados</a:t>
            </a:r>
            <a:r>
              <a:rPr lang="es-AR" sz="1200" dirty="0" smtClean="0">
                <a:latin typeface="Arial"/>
                <a:cs typeface="Arial"/>
              </a:rPr>
              <a:t> del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preventivo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programado),</a:t>
            </a:r>
            <a:r>
              <a:rPr lang="es-AR" sz="1200" dirty="0" smtClean="0">
                <a:latin typeface="Arial"/>
                <a:cs typeface="Arial"/>
              </a:rPr>
              <a:t> 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convierte </a:t>
            </a:r>
            <a:r>
              <a:rPr lang="es-AR" sz="1200" dirty="0" smtClean="0">
                <a:latin typeface="Arial"/>
                <a:cs typeface="Arial"/>
              </a:rPr>
              <a:t>en un </a:t>
            </a:r>
            <a:r>
              <a:rPr lang="es-AR" sz="1200" spc="-5" dirty="0" smtClean="0">
                <a:latin typeface="Arial"/>
                <a:cs typeface="Arial"/>
              </a:rPr>
              <a:t>mantenimiento preventivo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evitar averías mayores, </a:t>
            </a:r>
            <a:r>
              <a:rPr lang="es-AR" sz="1200" dirty="0" smtClean="0">
                <a:latin typeface="Arial"/>
                <a:cs typeface="Arial"/>
              </a:rPr>
              <a:t>y si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proceso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luego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analizado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‘escritorio’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grupo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trabajo,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mejora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continua,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muestra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existe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interrelación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mantenimientos aplicados </a:t>
            </a:r>
            <a:r>
              <a:rPr lang="es-AR" sz="1200" dirty="0" smtClean="0">
                <a:latin typeface="Arial"/>
                <a:cs typeface="Arial"/>
              </a:rPr>
              <a:t>a un </a:t>
            </a:r>
            <a:r>
              <a:rPr lang="es-AR" sz="1200" spc="-5" dirty="0" smtClean="0">
                <a:latin typeface="Arial"/>
                <a:cs typeface="Arial"/>
              </a:rPr>
              <a:t>sistema,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este caso, </a:t>
            </a:r>
            <a:r>
              <a:rPr lang="es-AR" sz="1200" dirty="0" smtClean="0">
                <a:latin typeface="Arial"/>
                <a:cs typeface="Arial"/>
              </a:rPr>
              <a:t>el mantenimiento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integrado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aplicado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gestión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mantenimiento deberá observar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mantenimiento preventivo,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englobando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predictivo,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revisar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frecuencia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estado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equipos,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mantenimiento correctivo para </a:t>
            </a:r>
            <a:r>
              <a:rPr lang="es-AR" sz="1200" dirty="0" smtClean="0">
                <a:latin typeface="Arial"/>
                <a:cs typeface="Arial"/>
              </a:rPr>
              <a:t>reparaciones 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reemplazos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preventivos,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cual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debería</a:t>
            </a:r>
            <a:r>
              <a:rPr lang="es-AR" sz="1200" dirty="0" smtClean="0">
                <a:latin typeface="Arial"/>
                <a:cs typeface="Arial"/>
              </a:rPr>
              <a:t> tener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planificación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intervenciones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emergencia,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proactivo,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análisis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revisión </a:t>
            </a:r>
            <a:r>
              <a:rPr lang="es-AR" sz="1200" dirty="0" smtClean="0">
                <a:latin typeface="Arial"/>
                <a:cs typeface="Arial"/>
              </a:rPr>
              <a:t>periódica de la </a:t>
            </a:r>
            <a:r>
              <a:rPr lang="es-AR" sz="1200" spc="-5" dirty="0" smtClean="0">
                <a:latin typeface="Arial"/>
                <a:cs typeface="Arial"/>
              </a:rPr>
              <a:t>gestión,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evolución del mantenimiento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procedimientos.</a:t>
            </a:r>
          </a:p>
          <a:p>
            <a:pPr marL="12700" marR="5080" algn="just">
              <a:lnSpc>
                <a:spcPct val="143600"/>
              </a:lnSpc>
            </a:pP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Todos los </a:t>
            </a:r>
            <a:r>
              <a:rPr lang="es-AR" sz="1200" spc="-5" dirty="0" smtClean="0">
                <a:latin typeface="Arial"/>
                <a:cs typeface="Arial"/>
              </a:rPr>
              <a:t>mantenimientos deben estar interrelacionados </a:t>
            </a:r>
            <a:r>
              <a:rPr lang="es-AR" sz="1200" dirty="0" smtClean="0">
                <a:latin typeface="Arial"/>
                <a:cs typeface="Arial"/>
              </a:rPr>
              <a:t>entre </a:t>
            </a:r>
            <a:r>
              <a:rPr lang="es-AR" sz="1200" spc="-5" dirty="0" smtClean="0">
                <a:latin typeface="Arial"/>
                <a:cs typeface="Arial"/>
              </a:rPr>
              <a:t>sí, formando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así al </a:t>
            </a:r>
            <a:r>
              <a:rPr lang="es-AR" sz="1200" spc="-5" dirty="0" smtClean="0">
                <a:latin typeface="Arial"/>
                <a:cs typeface="Arial"/>
              </a:rPr>
              <a:t>Mantenimiento Integrado,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el que se </a:t>
            </a:r>
            <a:r>
              <a:rPr lang="es-AR" sz="1200" spc="-5" dirty="0" smtClean="0">
                <a:latin typeface="Arial"/>
                <a:cs typeface="Arial"/>
              </a:rPr>
              <a:t>aplica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subestaciones,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 </a:t>
            </a:r>
            <a:r>
              <a:rPr lang="es-AR" sz="1200" spc="-5" dirty="0" smtClean="0">
                <a:latin typeface="Arial"/>
                <a:cs typeface="Arial"/>
              </a:rPr>
              <a:t>caso. Ninguno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mantenimientos </a:t>
            </a:r>
            <a:r>
              <a:rPr lang="es-AR" sz="1200" dirty="0" smtClean="0">
                <a:latin typeface="Arial"/>
                <a:cs typeface="Arial"/>
              </a:rPr>
              <a:t>puede </a:t>
            </a:r>
            <a:r>
              <a:rPr lang="es-AR" sz="1200" spc="-5" dirty="0" smtClean="0">
                <a:latin typeface="Arial"/>
                <a:cs typeface="Arial"/>
              </a:rPr>
              <a:t>estar </a:t>
            </a:r>
            <a:r>
              <a:rPr lang="es-AR" sz="1200" dirty="0" smtClean="0">
                <a:latin typeface="Arial"/>
                <a:cs typeface="Arial"/>
              </a:rPr>
              <a:t>separado de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demás, </a:t>
            </a:r>
            <a:r>
              <a:rPr lang="es-AR" sz="1200" spc="-5" dirty="0" smtClean="0">
                <a:latin typeface="Arial"/>
                <a:cs typeface="Arial"/>
              </a:rPr>
              <a:t>cada </a:t>
            </a:r>
            <a:r>
              <a:rPr lang="es-AR" sz="1200" dirty="0" smtClean="0">
                <a:latin typeface="Arial"/>
                <a:cs typeface="Arial"/>
              </a:rPr>
              <a:t>uno depende de los otros, </a:t>
            </a:r>
            <a:r>
              <a:rPr lang="es-AR" sz="1200" spc="-5" dirty="0" smtClean="0">
                <a:latin typeface="Arial"/>
                <a:cs typeface="Arial"/>
              </a:rPr>
              <a:t>así como los otros </a:t>
            </a:r>
            <a:r>
              <a:rPr lang="es-AR" sz="1200" dirty="0" smtClean="0">
                <a:latin typeface="Arial"/>
                <a:cs typeface="Arial"/>
              </a:rPr>
              <a:t>dependen </a:t>
            </a:r>
            <a:r>
              <a:rPr lang="es-AR" sz="1200" spc="-5" dirty="0" smtClean="0">
                <a:latin typeface="Arial"/>
                <a:cs typeface="Arial"/>
              </a:rPr>
              <a:t>del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mismo;</a:t>
            </a:r>
            <a:r>
              <a:rPr lang="es-AR" sz="1200" dirty="0" smtClean="0">
                <a:latin typeface="Arial"/>
                <a:cs typeface="Arial"/>
              </a:rPr>
              <a:t> 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ejemplo,</a:t>
            </a:r>
            <a:r>
              <a:rPr lang="es-AR" sz="1200" dirty="0" smtClean="0">
                <a:latin typeface="Arial"/>
                <a:cs typeface="Arial"/>
              </a:rPr>
              <a:t> un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correctivo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aplicado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 reparaciones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menores,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determinadas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función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resultados</a:t>
            </a:r>
            <a:r>
              <a:rPr lang="es-AR" sz="1200" dirty="0" smtClean="0">
                <a:latin typeface="Arial"/>
                <a:cs typeface="Arial"/>
              </a:rPr>
              <a:t> del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preventivo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programado),</a:t>
            </a:r>
            <a:r>
              <a:rPr lang="es-AR" sz="1200" dirty="0" smtClean="0">
                <a:latin typeface="Arial"/>
                <a:cs typeface="Arial"/>
              </a:rPr>
              <a:t> 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convierte </a:t>
            </a:r>
            <a:r>
              <a:rPr lang="es-AR" sz="1200" dirty="0" smtClean="0">
                <a:latin typeface="Arial"/>
                <a:cs typeface="Arial"/>
              </a:rPr>
              <a:t>en un </a:t>
            </a:r>
            <a:r>
              <a:rPr lang="es-AR" sz="1200" spc="-5" dirty="0" smtClean="0">
                <a:latin typeface="Arial"/>
                <a:cs typeface="Arial"/>
              </a:rPr>
              <a:t>mantenimiento preventivo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evitar averías mayores, </a:t>
            </a:r>
            <a:r>
              <a:rPr lang="es-AR" sz="1200" dirty="0" smtClean="0">
                <a:latin typeface="Arial"/>
                <a:cs typeface="Arial"/>
              </a:rPr>
              <a:t>y si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proceso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luego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analizado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‘escritorio’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grupo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trabajo,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mejora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continua,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muestra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existe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interrelación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mantenimientos aplicados </a:t>
            </a:r>
            <a:r>
              <a:rPr lang="es-AR" sz="1200" dirty="0" smtClean="0">
                <a:latin typeface="Arial"/>
                <a:cs typeface="Arial"/>
              </a:rPr>
              <a:t>a un </a:t>
            </a:r>
            <a:r>
              <a:rPr lang="es-AR" sz="1200" spc="-5" dirty="0" smtClean="0">
                <a:latin typeface="Arial"/>
                <a:cs typeface="Arial"/>
              </a:rPr>
              <a:t>sistema,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este caso, </a:t>
            </a:r>
            <a:r>
              <a:rPr lang="es-AR" sz="1200" dirty="0" smtClean="0">
                <a:latin typeface="Arial"/>
                <a:cs typeface="Arial"/>
              </a:rPr>
              <a:t>el mantenimiento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integrado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aplicado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136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5080" algn="just">
              <a:lnSpc>
                <a:spcPct val="143700"/>
              </a:lnSpc>
              <a:spcBef>
                <a:spcPts val="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predictivo interviene cuando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efectuar las pruebas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equipo, se llega a conocer su </a:t>
            </a:r>
            <a:r>
              <a:rPr lang="es-AR" sz="1200" spc="-5" dirty="0" smtClean="0">
                <a:latin typeface="Arial"/>
                <a:cs typeface="Arial"/>
              </a:rPr>
              <a:t>estado actual </a:t>
            </a:r>
            <a:r>
              <a:rPr lang="es-AR" sz="1200" dirty="0" smtClean="0">
                <a:latin typeface="Arial"/>
                <a:cs typeface="Arial"/>
              </a:rPr>
              <a:t>y es </a:t>
            </a:r>
            <a:r>
              <a:rPr lang="es-AR" sz="1200" spc="-5" dirty="0" smtClean="0">
                <a:latin typeface="Arial"/>
                <a:cs typeface="Arial"/>
              </a:rPr>
              <a:t>posible entonces, conocer 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estado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futuro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anticiparse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posibles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fallas.</a:t>
            </a:r>
            <a:r>
              <a:rPr lang="es-AR" sz="1200" dirty="0" smtClean="0">
                <a:latin typeface="Arial"/>
                <a:cs typeface="Arial"/>
              </a:rPr>
              <a:t> 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técnicas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aplican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subestaciones,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base</a:t>
            </a:r>
            <a:r>
              <a:rPr lang="es-AR" sz="1200" dirty="0" smtClean="0">
                <a:latin typeface="Arial"/>
                <a:cs typeface="Arial"/>
              </a:rPr>
              <a:t> 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recomendaciones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normas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internacionales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(IEC-76,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IEC-72),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ellas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inspección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 técnicas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Predictivo que</a:t>
            </a:r>
            <a:r>
              <a:rPr lang="es-AR" sz="1200" dirty="0" smtClean="0">
                <a:latin typeface="Arial"/>
                <a:cs typeface="Arial"/>
              </a:rPr>
              <a:t> se </a:t>
            </a:r>
            <a:r>
              <a:rPr lang="es-AR" sz="1200" spc="-5" dirty="0" smtClean="0">
                <a:latin typeface="Arial"/>
                <a:cs typeface="Arial"/>
              </a:rPr>
              <a:t>aplican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subestaciones,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recomendaciones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normas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internacionales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(IEC-76, IEC-72),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 ellas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inspección termografía.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Inspección termografía infrarroja. Con </a:t>
            </a:r>
            <a:r>
              <a:rPr lang="es-AR" sz="1200" dirty="0" smtClean="0">
                <a:latin typeface="Arial"/>
                <a:cs typeface="Arial"/>
              </a:rPr>
              <a:t>el fin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detectar anomalías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muy </a:t>
            </a:r>
            <a:r>
              <a:rPr lang="es-AR" sz="1200" dirty="0" smtClean="0">
                <a:latin typeface="Arial"/>
                <a:cs typeface="Arial"/>
              </a:rPr>
              <a:t> a menudo no se </a:t>
            </a:r>
            <a:r>
              <a:rPr lang="es-AR" sz="1200" spc="-5" dirty="0" smtClean="0">
                <a:latin typeface="Arial"/>
                <a:cs typeface="Arial"/>
              </a:rPr>
              <a:t>pueden percibir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simple vista, </a:t>
            </a:r>
            <a:r>
              <a:rPr lang="es-AR" sz="1200" dirty="0" smtClean="0">
                <a:latin typeface="Arial"/>
                <a:cs typeface="Arial"/>
              </a:rPr>
              <a:t>se realiza una inspección 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instalaciones eléctricas,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cual se </a:t>
            </a:r>
            <a:r>
              <a:rPr lang="es-AR" sz="1200" dirty="0" smtClean="0">
                <a:latin typeface="Arial"/>
                <a:cs typeface="Arial"/>
              </a:rPr>
              <a:t>capturan </a:t>
            </a:r>
            <a:r>
              <a:rPr lang="es-AR" sz="1200" spc="-5" dirty="0" smtClean="0">
                <a:latin typeface="Arial"/>
                <a:cs typeface="Arial"/>
              </a:rPr>
              <a:t>imágenes digitales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térmicas, detectando sobrecalentamiento por tortillería floja, superficies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sucias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uniformes,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soldaduras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agrietadas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desbalanceo </a:t>
            </a:r>
            <a:r>
              <a:rPr lang="es-AR" sz="1200" dirty="0" smtClean="0">
                <a:latin typeface="Arial"/>
                <a:cs typeface="Arial"/>
              </a:rPr>
              <a:t> generalmente,</a:t>
            </a:r>
            <a:r>
              <a:rPr lang="es-AR" sz="1200" spc="-5" dirty="0" smtClean="0">
                <a:latin typeface="Arial"/>
                <a:cs typeface="Arial"/>
              </a:rPr>
              <a:t> determinando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severidad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-5" dirty="0" smtClean="0">
                <a:latin typeface="Arial"/>
                <a:cs typeface="Arial"/>
              </a:rPr>
              <a:t> problema.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3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inspección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termografía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realiza</a:t>
            </a:r>
            <a:r>
              <a:rPr lang="es-AR" sz="1200" dirty="0" smtClean="0">
                <a:latin typeface="Arial"/>
                <a:cs typeface="Arial"/>
              </a:rPr>
              <a:t> con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equipo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energizado,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actividad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abarca </a:t>
            </a:r>
            <a:r>
              <a:rPr lang="es-AR" sz="1200" dirty="0" smtClean="0">
                <a:latin typeface="Arial"/>
                <a:cs typeface="Arial"/>
              </a:rPr>
              <a:t>a toda la </a:t>
            </a:r>
            <a:r>
              <a:rPr lang="es-AR" sz="1200" spc="-5" dirty="0" smtClean="0">
                <a:latin typeface="Arial"/>
                <a:cs typeface="Arial"/>
              </a:rPr>
              <a:t>subestación, </a:t>
            </a:r>
            <a:r>
              <a:rPr lang="es-AR" sz="1200" dirty="0" smtClean="0">
                <a:latin typeface="Arial"/>
                <a:cs typeface="Arial"/>
              </a:rPr>
              <a:t>y un </a:t>
            </a:r>
            <a:r>
              <a:rPr lang="es-AR" sz="1200" spc="-5" dirty="0" smtClean="0">
                <a:latin typeface="Arial"/>
                <a:cs typeface="Arial"/>
              </a:rPr>
              <a:t>elemento necesario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preventivo-predictivo.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333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97865" lvl="1" indent="-457200" algn="just">
              <a:spcBef>
                <a:spcPts val="100"/>
              </a:spcBef>
              <a:buAutoNum type="arabicPeriod" startAt="2"/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Mantenimiento</a:t>
            </a:r>
            <a:r>
              <a:rPr lang="es-AR" sz="3200" b="1" spc="-25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Preventivo</a:t>
            </a:r>
            <a:endParaRPr lang="es-AR" sz="3200" dirty="0" smtClean="0">
              <a:latin typeface="Arial"/>
              <a:cs typeface="Arial"/>
            </a:endParaRPr>
          </a:p>
          <a:p>
            <a:pPr lvl="1" algn="just">
              <a:spcBef>
                <a:spcPts val="5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12700" algn="just"/>
            <a:r>
              <a:rPr lang="es-AR" sz="3200" dirty="0" smtClean="0">
                <a:latin typeface="Arial"/>
                <a:cs typeface="Arial"/>
              </a:rPr>
              <a:t>El</a:t>
            </a:r>
            <a:r>
              <a:rPr lang="es-AR" sz="3200" spc="-8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mantenimiento</a:t>
            </a:r>
            <a:r>
              <a:rPr lang="es-AR" sz="3200" spc="-8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preventivo</a:t>
            </a:r>
            <a:r>
              <a:rPr lang="es-AR" sz="3200" spc="-8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a</a:t>
            </a:r>
            <a:r>
              <a:rPr lang="es-AR" sz="3200" spc="-8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subestaciones</a:t>
            </a:r>
            <a:r>
              <a:rPr lang="es-AR" sz="3200" spc="-9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se</a:t>
            </a:r>
            <a:r>
              <a:rPr lang="es-AR" sz="3200" spc="-9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divide</a:t>
            </a:r>
            <a:r>
              <a:rPr lang="es-AR" sz="3200" spc="-8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en</a:t>
            </a:r>
            <a:r>
              <a:rPr lang="es-AR" sz="3200" spc="-9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dos</a:t>
            </a:r>
            <a:r>
              <a:rPr lang="es-AR" sz="3200" spc="-9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componentes:</a:t>
            </a:r>
            <a:endParaRPr lang="es-AR" sz="3200" dirty="0" smtClean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240665" lvl="2" algn="just">
              <a:tabLst>
                <a:tab pos="698500" algn="l"/>
              </a:tabLst>
            </a:pPr>
            <a:r>
              <a:rPr lang="es-AR" sz="3200" b="1" dirty="0" smtClean="0">
                <a:latin typeface="Arial"/>
                <a:cs typeface="Arial"/>
              </a:rPr>
              <a:t>Inspección</a:t>
            </a:r>
            <a:r>
              <a:rPr lang="es-AR" sz="3200" b="1" spc="-40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visual:</a:t>
            </a:r>
            <a:endParaRPr lang="es-AR" sz="3200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19"/>
              </a:spcBef>
            </a:pPr>
            <a:r>
              <a:rPr lang="es-AR" sz="3200" spc="-5" dirty="0" smtClean="0">
                <a:latin typeface="Arial"/>
                <a:cs typeface="Arial"/>
              </a:rPr>
              <a:t>Este </a:t>
            </a:r>
            <a:r>
              <a:rPr lang="es-AR" sz="3200" dirty="0" smtClean="0">
                <a:latin typeface="Arial"/>
                <a:cs typeface="Arial"/>
              </a:rPr>
              <a:t>tipo de </a:t>
            </a:r>
            <a:r>
              <a:rPr lang="es-AR" sz="3200" spc="-5" dirty="0" smtClean="0">
                <a:latin typeface="Arial"/>
                <a:cs typeface="Arial"/>
              </a:rPr>
              <a:t>mantenimiento </a:t>
            </a:r>
            <a:r>
              <a:rPr lang="es-AR" sz="3200" dirty="0" smtClean="0">
                <a:latin typeface="Arial"/>
                <a:cs typeface="Arial"/>
              </a:rPr>
              <a:t>se </a:t>
            </a:r>
            <a:r>
              <a:rPr lang="es-AR" sz="3200" spc="-5" dirty="0" smtClean="0">
                <a:latin typeface="Arial"/>
                <a:cs typeface="Arial"/>
              </a:rPr>
              <a:t>efectúa </a:t>
            </a:r>
            <a:r>
              <a:rPr lang="es-AR" sz="3200" dirty="0" smtClean="0">
                <a:latin typeface="Arial"/>
                <a:cs typeface="Arial"/>
              </a:rPr>
              <a:t>en forma </a:t>
            </a:r>
            <a:r>
              <a:rPr lang="es-AR" sz="3200" spc="-5" dirty="0" smtClean="0">
                <a:latin typeface="Arial"/>
                <a:cs typeface="Arial"/>
              </a:rPr>
              <a:t>mensual, </a:t>
            </a:r>
            <a:r>
              <a:rPr lang="es-AR" sz="3200" dirty="0" smtClean="0">
                <a:latin typeface="Arial"/>
                <a:cs typeface="Arial"/>
              </a:rPr>
              <a:t>sin </a:t>
            </a:r>
            <a:r>
              <a:rPr lang="es-AR" sz="3200" spc="-5" dirty="0" err="1" smtClean="0">
                <a:latin typeface="Arial"/>
                <a:cs typeface="Arial"/>
              </a:rPr>
              <a:t>desenergizar</a:t>
            </a:r>
            <a:r>
              <a:rPr lang="es-AR" sz="3200" spc="-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 la </a:t>
            </a:r>
            <a:r>
              <a:rPr lang="es-AR" sz="3200" spc="-5" dirty="0" smtClean="0">
                <a:latin typeface="Arial"/>
                <a:cs typeface="Arial"/>
              </a:rPr>
              <a:t>línea, </a:t>
            </a:r>
            <a:r>
              <a:rPr lang="es-AR" sz="3200" dirty="0" smtClean="0">
                <a:latin typeface="Arial"/>
                <a:cs typeface="Arial"/>
              </a:rPr>
              <a:t>no </a:t>
            </a:r>
            <a:r>
              <a:rPr lang="es-AR" sz="3200" spc="-5" dirty="0" smtClean="0">
                <a:latin typeface="Arial"/>
                <a:cs typeface="Arial"/>
              </a:rPr>
              <a:t>utiliza herramientas </a:t>
            </a:r>
            <a:r>
              <a:rPr lang="es-AR" sz="3200" dirty="0" smtClean="0">
                <a:latin typeface="Arial"/>
                <a:cs typeface="Arial"/>
              </a:rPr>
              <a:t>ni </a:t>
            </a:r>
            <a:r>
              <a:rPr lang="es-AR" sz="3200" spc="-5" dirty="0" smtClean="0">
                <a:latin typeface="Arial"/>
                <a:cs typeface="Arial"/>
              </a:rPr>
              <a:t>instrumentos </a:t>
            </a:r>
            <a:r>
              <a:rPr lang="es-AR" sz="3200" dirty="0" smtClean="0">
                <a:latin typeface="Arial"/>
                <a:cs typeface="Arial"/>
              </a:rPr>
              <a:t>en la </a:t>
            </a:r>
            <a:r>
              <a:rPr lang="es-AR" sz="3200" spc="-10" dirty="0" smtClean="0">
                <a:latin typeface="Arial"/>
                <a:cs typeface="Arial"/>
              </a:rPr>
              <a:t>mayor </a:t>
            </a:r>
            <a:r>
              <a:rPr lang="es-AR" sz="3200" dirty="0" smtClean="0">
                <a:latin typeface="Arial"/>
                <a:cs typeface="Arial"/>
              </a:rPr>
              <a:t>parte de los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casos, </a:t>
            </a:r>
            <a:r>
              <a:rPr lang="es-AR" sz="3200" dirty="0" smtClean="0">
                <a:latin typeface="Arial"/>
                <a:cs typeface="Arial"/>
              </a:rPr>
              <a:t>y </a:t>
            </a:r>
            <a:r>
              <a:rPr lang="es-AR" sz="3200" spc="-5" dirty="0" smtClean="0">
                <a:latin typeface="Arial"/>
                <a:cs typeface="Arial"/>
              </a:rPr>
              <a:t>como </a:t>
            </a:r>
            <a:r>
              <a:rPr lang="es-AR" sz="3200" dirty="0" smtClean="0">
                <a:latin typeface="Arial"/>
                <a:cs typeface="Arial"/>
              </a:rPr>
              <a:t>su </a:t>
            </a:r>
            <a:r>
              <a:rPr lang="es-AR" sz="3200" spc="-5" dirty="0" smtClean="0">
                <a:latin typeface="Arial"/>
                <a:cs typeface="Arial"/>
              </a:rPr>
              <a:t>nombre </a:t>
            </a:r>
            <a:r>
              <a:rPr lang="es-AR" sz="3200" dirty="0" smtClean="0">
                <a:latin typeface="Arial"/>
                <a:cs typeface="Arial"/>
              </a:rPr>
              <a:t>lo indica </a:t>
            </a:r>
            <a:r>
              <a:rPr lang="es-AR" sz="3200" spc="-5" dirty="0" smtClean="0">
                <a:latin typeface="Arial"/>
                <a:cs typeface="Arial"/>
              </a:rPr>
              <a:t>consiste </a:t>
            </a:r>
            <a:r>
              <a:rPr lang="es-AR" sz="3200" dirty="0" smtClean="0">
                <a:latin typeface="Arial"/>
                <a:cs typeface="Arial"/>
              </a:rPr>
              <a:t>sólo en </a:t>
            </a:r>
            <a:r>
              <a:rPr lang="es-AR" sz="3200" spc="-5" dirty="0" smtClean="0">
                <a:latin typeface="Arial"/>
                <a:cs typeface="Arial"/>
              </a:rPr>
              <a:t>inspecciones visuales. 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Tiene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la</a:t>
            </a:r>
            <a:r>
              <a:rPr lang="es-AR" sz="3200" spc="-5" dirty="0" smtClean="0">
                <a:latin typeface="Arial"/>
                <a:cs typeface="Arial"/>
              </a:rPr>
              <a:t> finalidad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10" dirty="0" smtClean="0">
                <a:latin typeface="Arial"/>
                <a:cs typeface="Arial"/>
              </a:rPr>
              <a:t>de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revisar</a:t>
            </a:r>
            <a:r>
              <a:rPr lang="es-AR" sz="3200" spc="1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visualmente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el</a:t>
            </a:r>
            <a:r>
              <a:rPr lang="es-AR" sz="3200" spc="-5" dirty="0" smtClean="0">
                <a:latin typeface="Arial"/>
                <a:cs typeface="Arial"/>
              </a:rPr>
              <a:t> estado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exterior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de los equipos.</a:t>
            </a:r>
          </a:p>
          <a:p>
            <a:pPr marL="12700" marR="5715" algn="just">
              <a:spcBef>
                <a:spcPts val="819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241300" algn="just">
              <a:spcBef>
                <a:spcPts val="105"/>
              </a:spcBef>
            </a:pPr>
            <a:r>
              <a:rPr lang="es-AR" sz="3200" b="1" dirty="0" smtClean="0">
                <a:latin typeface="Arial"/>
                <a:cs typeface="Arial"/>
              </a:rPr>
              <a:t>Mantenimiento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preventivo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programado</a:t>
            </a:r>
            <a:r>
              <a:rPr lang="es-AR" sz="3200" b="1" spc="10" dirty="0" smtClean="0">
                <a:latin typeface="Arial"/>
                <a:cs typeface="Arial"/>
              </a:rPr>
              <a:t> </a:t>
            </a:r>
            <a:r>
              <a:rPr lang="es-AR" sz="3200" b="1" dirty="0" smtClean="0">
                <a:latin typeface="Arial"/>
                <a:cs typeface="Arial"/>
              </a:rPr>
              <a:t>o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sistemático:</a:t>
            </a:r>
            <a:endParaRPr lang="es-AR" sz="3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9"/>
              </a:spcBef>
            </a:pPr>
            <a:r>
              <a:rPr lang="es-AR" sz="3200" spc="-5" dirty="0" smtClean="0">
                <a:latin typeface="Arial"/>
                <a:cs typeface="Arial"/>
              </a:rPr>
              <a:t>Consiste </a:t>
            </a:r>
            <a:r>
              <a:rPr lang="es-AR" sz="3200" dirty="0" smtClean="0">
                <a:latin typeface="Arial"/>
                <a:cs typeface="Arial"/>
              </a:rPr>
              <a:t>en una </a:t>
            </a:r>
            <a:r>
              <a:rPr lang="es-AR" sz="3200" spc="-5" dirty="0" smtClean="0">
                <a:latin typeface="Arial"/>
                <a:cs typeface="Arial"/>
              </a:rPr>
              <a:t>serie </a:t>
            </a:r>
            <a:r>
              <a:rPr lang="es-AR" sz="3200" dirty="0" smtClean="0">
                <a:latin typeface="Arial"/>
                <a:cs typeface="Arial"/>
              </a:rPr>
              <a:t>de </a:t>
            </a:r>
            <a:r>
              <a:rPr lang="es-AR" sz="3200" spc="-5" dirty="0" smtClean="0">
                <a:latin typeface="Arial"/>
                <a:cs typeface="Arial"/>
              </a:rPr>
              <a:t>pruebas </a:t>
            </a:r>
            <a:r>
              <a:rPr lang="es-AR" sz="3200" dirty="0" smtClean="0">
                <a:latin typeface="Arial"/>
                <a:cs typeface="Arial"/>
              </a:rPr>
              <a:t>a </a:t>
            </a:r>
            <a:r>
              <a:rPr lang="es-AR" sz="3200" spc="-5" dirty="0" smtClean="0">
                <a:latin typeface="Arial"/>
                <a:cs typeface="Arial"/>
              </a:rPr>
              <a:t>realizar </a:t>
            </a:r>
            <a:r>
              <a:rPr lang="es-AR" sz="3200" dirty="0" smtClean="0">
                <a:latin typeface="Arial"/>
                <a:cs typeface="Arial"/>
              </a:rPr>
              <a:t>en los </a:t>
            </a:r>
            <a:r>
              <a:rPr lang="es-AR" sz="3200" spc="-5" dirty="0" smtClean="0">
                <a:latin typeface="Arial"/>
                <a:cs typeface="Arial"/>
              </a:rPr>
              <a:t>equipos para verificar </a:t>
            </a:r>
            <a:r>
              <a:rPr lang="es-AR" sz="3200" dirty="0" smtClean="0">
                <a:latin typeface="Arial"/>
                <a:cs typeface="Arial"/>
              </a:rPr>
              <a:t>su </a:t>
            </a:r>
            <a:r>
              <a:rPr lang="es-AR" sz="3200" spc="-37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estado.</a:t>
            </a:r>
            <a:r>
              <a:rPr lang="es-AR" sz="3200" dirty="0" smtClean="0">
                <a:latin typeface="Arial"/>
                <a:cs typeface="Arial"/>
              </a:rPr>
              <a:t> El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trabajo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tiene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carácter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preventivo,</a:t>
            </a:r>
            <a:r>
              <a:rPr lang="es-AR" sz="3200" dirty="0" smtClean="0">
                <a:latin typeface="Arial"/>
                <a:cs typeface="Arial"/>
              </a:rPr>
              <a:t> pero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también</a:t>
            </a:r>
            <a:r>
              <a:rPr lang="es-AR" sz="3200" dirty="0" smtClean="0">
                <a:latin typeface="Arial"/>
                <a:cs typeface="Arial"/>
              </a:rPr>
              <a:t> engloba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10" dirty="0" smtClean="0">
                <a:latin typeface="Arial"/>
                <a:cs typeface="Arial"/>
              </a:rPr>
              <a:t>al </a:t>
            </a:r>
            <a:r>
              <a:rPr lang="es-AR" sz="3200" spc="-5" dirty="0" smtClean="0">
                <a:latin typeface="Arial"/>
                <a:cs typeface="Arial"/>
              </a:rPr>
              <a:t> mantenimiento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predictivo,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y</a:t>
            </a:r>
            <a:r>
              <a:rPr lang="es-AR" sz="3200" spc="-1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en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algunos casos </a:t>
            </a:r>
            <a:r>
              <a:rPr lang="es-AR" sz="3200" dirty="0" smtClean="0">
                <a:latin typeface="Arial"/>
                <a:cs typeface="Arial"/>
              </a:rPr>
              <a:t>al</a:t>
            </a:r>
            <a:r>
              <a:rPr lang="es-AR" sz="3200" spc="-5" dirty="0" smtClean="0">
                <a:latin typeface="Arial"/>
                <a:cs typeface="Arial"/>
              </a:rPr>
              <a:t> correctivo.</a:t>
            </a:r>
            <a:endParaRPr lang="es-AR" sz="3200" dirty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30037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97865" lvl="1" indent="-457200" algn="just">
              <a:buAutoNum type="arabicPeriod" startAt="3"/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Mantenimiento</a:t>
            </a:r>
            <a:r>
              <a:rPr lang="es-AR" sz="3200" b="1" spc="-20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correctivo</a:t>
            </a:r>
            <a:endParaRPr lang="es-AR" sz="3200" dirty="0" smtClean="0">
              <a:latin typeface="Arial"/>
              <a:cs typeface="Arial"/>
            </a:endParaRPr>
          </a:p>
          <a:p>
            <a:pPr lvl="1" algn="just">
              <a:buFont typeface="Arial"/>
              <a:buAutoNum type="arabicPeriod" startAt="3"/>
            </a:pPr>
            <a:endParaRPr lang="es-AR" sz="3200" dirty="0" smtClean="0">
              <a:latin typeface="Arial"/>
              <a:cs typeface="Arial"/>
            </a:endParaRPr>
          </a:p>
          <a:p>
            <a:pPr marL="12700" algn="just"/>
            <a:r>
              <a:rPr lang="es-AR" sz="3200" dirty="0" smtClean="0">
                <a:latin typeface="Arial"/>
                <a:cs typeface="Arial"/>
              </a:rPr>
              <a:t>El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mantenimiento</a:t>
            </a:r>
            <a:r>
              <a:rPr lang="es-AR" sz="3200" spc="-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correctivo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puede</a:t>
            </a:r>
            <a:r>
              <a:rPr lang="es-AR" sz="3200" spc="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dividirse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en</a:t>
            </a:r>
            <a:r>
              <a:rPr lang="es-AR" sz="3200" spc="-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dos </a:t>
            </a:r>
            <a:r>
              <a:rPr lang="es-AR" sz="3200" spc="-5" dirty="0" smtClean="0">
                <a:latin typeface="Arial"/>
                <a:cs typeface="Arial"/>
              </a:rPr>
              <a:t>partes:</a:t>
            </a:r>
            <a:endParaRPr lang="es-AR" sz="3200" dirty="0" smtClean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697865" lvl="2" indent="-457200" algn="just">
              <a:buAutoNum type="arabicPeriod"/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Mantenimiento</a:t>
            </a:r>
            <a:r>
              <a:rPr lang="es-AR" sz="3200" b="1" spc="-10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correctivo</a:t>
            </a:r>
            <a:r>
              <a:rPr lang="es-AR" sz="3200" b="1" spc="-10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programado:</a:t>
            </a:r>
            <a:endParaRPr lang="es-AR" sz="3200" dirty="0" smtClean="0">
              <a:latin typeface="Arial"/>
              <a:cs typeface="Arial"/>
            </a:endParaRPr>
          </a:p>
          <a:p>
            <a:pPr marL="12700" marR="7620" indent="50165" algn="just">
              <a:spcBef>
                <a:spcPts val="815"/>
              </a:spcBef>
            </a:pPr>
            <a:r>
              <a:rPr lang="es-AR" sz="3200" dirty="0" smtClean="0">
                <a:latin typeface="Arial"/>
                <a:cs typeface="Arial"/>
              </a:rPr>
              <a:t>Es una </a:t>
            </a:r>
            <a:r>
              <a:rPr lang="es-AR" sz="3200" spc="-5" dirty="0" smtClean="0">
                <a:latin typeface="Arial"/>
                <a:cs typeface="Arial"/>
              </a:rPr>
              <a:t>actividad correctiva </a:t>
            </a:r>
            <a:r>
              <a:rPr lang="es-AR" sz="3200" dirty="0" smtClean="0">
                <a:latin typeface="Arial"/>
                <a:cs typeface="Arial"/>
              </a:rPr>
              <a:t>que </a:t>
            </a:r>
            <a:r>
              <a:rPr lang="es-AR" sz="3200" spc="-5" dirty="0" smtClean="0">
                <a:latin typeface="Arial"/>
                <a:cs typeface="Arial"/>
              </a:rPr>
              <a:t>implica </a:t>
            </a:r>
            <a:r>
              <a:rPr lang="es-AR" sz="3200" dirty="0" smtClean="0">
                <a:latin typeface="Arial"/>
                <a:cs typeface="Arial"/>
              </a:rPr>
              <a:t>reparación y reemplazo de </a:t>
            </a:r>
            <a:r>
              <a:rPr lang="es-AR" sz="3200" spc="-5" dirty="0" smtClean="0">
                <a:latin typeface="Arial"/>
                <a:cs typeface="Arial"/>
              </a:rPr>
              <a:t>piezas </a:t>
            </a:r>
            <a:r>
              <a:rPr lang="es-AR" sz="3200" dirty="0" smtClean="0">
                <a:latin typeface="Arial"/>
                <a:cs typeface="Arial"/>
              </a:rPr>
              <a:t> que </a:t>
            </a:r>
            <a:r>
              <a:rPr lang="es-AR" sz="3200" spc="-5" dirty="0" smtClean="0">
                <a:latin typeface="Arial"/>
                <a:cs typeface="Arial"/>
              </a:rPr>
              <a:t>tiene carácter preventivo, </a:t>
            </a:r>
            <a:r>
              <a:rPr lang="es-AR" sz="3200" spc="-10" dirty="0" smtClean="0">
                <a:latin typeface="Arial"/>
                <a:cs typeface="Arial"/>
              </a:rPr>
              <a:t>ya </a:t>
            </a:r>
            <a:r>
              <a:rPr lang="es-AR" sz="3200" dirty="0" smtClean="0">
                <a:latin typeface="Arial"/>
                <a:cs typeface="Arial"/>
              </a:rPr>
              <a:t>que en </a:t>
            </a:r>
            <a:r>
              <a:rPr lang="es-AR" sz="3200" spc="-5" dirty="0" smtClean="0">
                <a:latin typeface="Arial"/>
                <a:cs typeface="Arial"/>
              </a:rPr>
              <a:t>función </a:t>
            </a:r>
            <a:r>
              <a:rPr lang="es-AR" sz="3200" dirty="0" smtClean="0">
                <a:latin typeface="Arial"/>
                <a:cs typeface="Arial"/>
              </a:rPr>
              <a:t>de </a:t>
            </a:r>
            <a:r>
              <a:rPr lang="es-AR" sz="3200" spc="-5" dirty="0" smtClean="0">
                <a:latin typeface="Arial"/>
                <a:cs typeface="Arial"/>
              </a:rPr>
              <a:t>las condiciones del </a:t>
            </a:r>
            <a:r>
              <a:rPr lang="es-AR" sz="3200" dirty="0" smtClean="0">
                <a:latin typeface="Arial"/>
                <a:cs typeface="Arial"/>
              </a:rPr>
              <a:t> equipo</a:t>
            </a:r>
            <a:r>
              <a:rPr lang="es-AR" sz="3200" spc="-6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o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de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ciertos</a:t>
            </a:r>
            <a:r>
              <a:rPr lang="es-AR" sz="3200" spc="-7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parámetros</a:t>
            </a:r>
            <a:r>
              <a:rPr lang="es-AR" sz="3200" spc="-5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se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efectúan</a:t>
            </a:r>
            <a:r>
              <a:rPr lang="es-AR" sz="3200" spc="-5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las</a:t>
            </a:r>
            <a:r>
              <a:rPr lang="es-AR" sz="3200" spc="-5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reparaciones</a:t>
            </a:r>
            <a:r>
              <a:rPr lang="es-AR" sz="3200" spc="-5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con</a:t>
            </a:r>
            <a:r>
              <a:rPr lang="es-AR" sz="3200" spc="-65" dirty="0" smtClean="0">
                <a:latin typeface="Arial"/>
                <a:cs typeface="Arial"/>
              </a:rPr>
              <a:t> </a:t>
            </a:r>
            <a:r>
              <a:rPr lang="es-AR" sz="3200" spc="-10" dirty="0" smtClean="0">
                <a:latin typeface="Arial"/>
                <a:cs typeface="Arial"/>
              </a:rPr>
              <a:t>la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intención </a:t>
            </a:r>
            <a:r>
              <a:rPr lang="es-AR" sz="3200" dirty="0" smtClean="0">
                <a:latin typeface="Arial"/>
                <a:cs typeface="Arial"/>
              </a:rPr>
              <a:t>de</a:t>
            </a:r>
            <a:r>
              <a:rPr lang="es-AR" sz="3200" spc="3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anticiparse</a:t>
            </a:r>
            <a:r>
              <a:rPr lang="es-AR" sz="3200" spc="2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y</a:t>
            </a:r>
            <a:r>
              <a:rPr lang="es-AR" sz="3200" spc="1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prevenir</a:t>
            </a:r>
            <a:r>
              <a:rPr lang="es-AR" sz="3200" spc="3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daños</a:t>
            </a:r>
            <a:r>
              <a:rPr lang="es-AR" sz="3200" spc="4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mayores</a:t>
            </a:r>
            <a:r>
              <a:rPr lang="es-AR" sz="3200" spc="3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que</a:t>
            </a:r>
            <a:r>
              <a:rPr lang="es-AR" sz="3200" spc="3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afecten</a:t>
            </a:r>
            <a:r>
              <a:rPr lang="es-AR" sz="3200" spc="3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a</a:t>
            </a:r>
            <a:r>
              <a:rPr lang="es-AR" sz="3200" spc="25" dirty="0" smtClean="0">
                <a:latin typeface="Arial"/>
                <a:cs typeface="Arial"/>
              </a:rPr>
              <a:t> </a:t>
            </a:r>
            <a:r>
              <a:rPr lang="es-AR" sz="3200" spc="-10" dirty="0" smtClean="0">
                <a:latin typeface="Arial"/>
                <a:cs typeface="Arial"/>
              </a:rPr>
              <a:t>la</a:t>
            </a:r>
            <a:r>
              <a:rPr lang="es-AR" sz="3200" spc="3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disponibilidad</a:t>
            </a:r>
            <a:r>
              <a:rPr lang="es-AR" sz="3200" spc="2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del </a:t>
            </a:r>
            <a:r>
              <a:rPr lang="es-AR" sz="3200" spc="-5" dirty="0" smtClean="0">
                <a:latin typeface="Arial"/>
                <a:cs typeface="Arial"/>
              </a:rPr>
              <a:t>equipo.</a:t>
            </a:r>
            <a:endParaRPr lang="es-AR" sz="3200" dirty="0" smtClean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241300" algn="just"/>
            <a:r>
              <a:rPr lang="es-AR" sz="3200" b="1" dirty="0" smtClean="0">
                <a:latin typeface="Arial"/>
                <a:cs typeface="Arial"/>
              </a:rPr>
              <a:t>2.3.2.Mantenimiento</a:t>
            </a:r>
            <a:r>
              <a:rPr lang="es-AR" sz="3200" b="1" spc="-5" dirty="0" smtClean="0">
                <a:latin typeface="Arial"/>
                <a:cs typeface="Arial"/>
              </a:rPr>
              <a:t> correctivo por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avería:</a:t>
            </a:r>
            <a:endParaRPr lang="es-AR" sz="3200" dirty="0" smtClean="0">
              <a:latin typeface="Arial"/>
              <a:cs typeface="Arial"/>
            </a:endParaRPr>
          </a:p>
          <a:p>
            <a:pPr marL="12700" marR="7620" indent="50165" algn="just">
              <a:spcBef>
                <a:spcPts val="815"/>
              </a:spcBef>
            </a:pPr>
            <a:r>
              <a:rPr lang="es-AR" sz="3200" dirty="0" smtClean="0">
                <a:latin typeface="Arial"/>
                <a:cs typeface="Arial"/>
              </a:rPr>
              <a:t>Se </a:t>
            </a:r>
            <a:r>
              <a:rPr lang="es-AR" sz="3200" spc="-5" dirty="0" smtClean="0">
                <a:latin typeface="Arial"/>
                <a:cs typeface="Arial"/>
              </a:rPr>
              <a:t>presenta cuando existe </a:t>
            </a:r>
            <a:r>
              <a:rPr lang="es-AR" sz="3200" dirty="0" smtClean="0">
                <a:latin typeface="Arial"/>
                <a:cs typeface="Arial"/>
              </a:rPr>
              <a:t>una falla o </a:t>
            </a:r>
            <a:r>
              <a:rPr lang="es-AR" sz="3200" spc="-5" dirty="0" smtClean="0">
                <a:latin typeface="Arial"/>
                <a:cs typeface="Arial"/>
              </a:rPr>
              <a:t>avería grave </a:t>
            </a:r>
            <a:r>
              <a:rPr lang="es-AR" sz="3200" dirty="0" smtClean="0">
                <a:latin typeface="Arial"/>
                <a:cs typeface="Arial"/>
              </a:rPr>
              <a:t>de algún o </a:t>
            </a:r>
            <a:r>
              <a:rPr lang="es-AR" sz="3200" spc="-5" dirty="0" smtClean="0">
                <a:latin typeface="Arial"/>
                <a:cs typeface="Arial"/>
              </a:rPr>
              <a:t>algunos </a:t>
            </a:r>
            <a:r>
              <a:rPr lang="es-AR" sz="3200" dirty="0" smtClean="0">
                <a:latin typeface="Arial"/>
                <a:cs typeface="Arial"/>
              </a:rPr>
              <a:t> equipos de la </a:t>
            </a:r>
            <a:r>
              <a:rPr lang="es-AR" sz="3200" spc="-5" dirty="0" smtClean="0">
                <a:latin typeface="Arial"/>
                <a:cs typeface="Arial"/>
              </a:rPr>
              <a:t>subestación, estas averías </a:t>
            </a:r>
            <a:r>
              <a:rPr lang="es-AR" sz="3200" dirty="0" smtClean="0">
                <a:latin typeface="Arial"/>
                <a:cs typeface="Arial"/>
              </a:rPr>
              <a:t>se </a:t>
            </a:r>
            <a:r>
              <a:rPr lang="es-AR" sz="3200" spc="-5" dirty="0" smtClean="0">
                <a:latin typeface="Arial"/>
                <a:cs typeface="Arial"/>
              </a:rPr>
              <a:t>presentan por causas ajenas </a:t>
            </a:r>
            <a:r>
              <a:rPr lang="es-AR" sz="3200" dirty="0" smtClean="0">
                <a:latin typeface="Arial"/>
                <a:cs typeface="Arial"/>
              </a:rPr>
              <a:t>a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la </a:t>
            </a:r>
            <a:r>
              <a:rPr lang="es-AR" sz="3200" spc="-5" dirty="0" smtClean="0">
                <a:latin typeface="Arial"/>
                <a:cs typeface="Arial"/>
              </a:rPr>
              <a:t>voluntad </a:t>
            </a:r>
            <a:r>
              <a:rPr lang="es-AR" sz="3200" dirty="0" smtClean="0">
                <a:latin typeface="Arial"/>
                <a:cs typeface="Arial"/>
              </a:rPr>
              <a:t>de </a:t>
            </a:r>
            <a:r>
              <a:rPr lang="es-AR" sz="3200" spc="-5" dirty="0" smtClean="0">
                <a:latin typeface="Arial"/>
                <a:cs typeface="Arial"/>
              </a:rPr>
              <a:t>los </a:t>
            </a:r>
            <a:r>
              <a:rPr lang="es-AR" sz="3200" dirty="0" smtClean="0">
                <a:latin typeface="Arial"/>
                <a:cs typeface="Arial"/>
              </a:rPr>
              <a:t>responsables de la </a:t>
            </a:r>
            <a:r>
              <a:rPr lang="es-AR" sz="3200" spc="-5" dirty="0" smtClean="0">
                <a:latin typeface="Arial"/>
                <a:cs typeface="Arial"/>
              </a:rPr>
              <a:t>subestación, </a:t>
            </a:r>
            <a:r>
              <a:rPr lang="es-AR" sz="3200" dirty="0" smtClean="0">
                <a:latin typeface="Arial"/>
                <a:cs typeface="Arial"/>
              </a:rPr>
              <a:t>y se deben a </a:t>
            </a:r>
            <a:r>
              <a:rPr lang="es-AR" sz="3200" spc="-5" dirty="0" smtClean="0">
                <a:latin typeface="Arial"/>
                <a:cs typeface="Arial"/>
              </a:rPr>
              <a:t>factores 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externos: condiciones climáticas, daños </a:t>
            </a:r>
            <a:r>
              <a:rPr lang="es-AR" sz="3200" dirty="0" smtClean="0">
                <a:latin typeface="Arial"/>
                <a:cs typeface="Arial"/>
              </a:rPr>
              <a:t>de </a:t>
            </a:r>
            <a:r>
              <a:rPr lang="es-AR" sz="3200" spc="-5" dirty="0" smtClean="0">
                <a:latin typeface="Arial"/>
                <a:cs typeface="Arial"/>
              </a:rPr>
              <a:t>terceros, problemas </a:t>
            </a:r>
            <a:r>
              <a:rPr lang="es-AR" sz="3200" dirty="0" smtClean="0">
                <a:latin typeface="Arial"/>
                <a:cs typeface="Arial"/>
              </a:rPr>
              <a:t>en la </a:t>
            </a:r>
            <a:r>
              <a:rPr lang="es-AR" sz="3200" spc="-5" dirty="0" smtClean="0">
                <a:latin typeface="Arial"/>
                <a:cs typeface="Arial"/>
              </a:rPr>
              <a:t>línea </a:t>
            </a:r>
            <a:r>
              <a:rPr lang="es-AR" sz="3200" dirty="0" smtClean="0">
                <a:latin typeface="Arial"/>
                <a:cs typeface="Arial"/>
              </a:rPr>
              <a:t> de</a:t>
            </a:r>
            <a:r>
              <a:rPr lang="es-AR" sz="3200" spc="-5" dirty="0" smtClean="0">
                <a:latin typeface="Arial"/>
                <a:cs typeface="Arial"/>
              </a:rPr>
              <a:t> transmisión</a:t>
            </a:r>
            <a:r>
              <a:rPr lang="es-AR" sz="3200" spc="-1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o</a:t>
            </a:r>
            <a:r>
              <a:rPr lang="es-AR" sz="3200" spc="-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distribución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73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>
              <a:spcBef>
                <a:spcPts val="5"/>
              </a:spcBef>
            </a:pPr>
            <a:r>
              <a:rPr lang="es-AR" sz="1200" b="1" dirty="0" smtClean="0">
                <a:latin typeface="Arial"/>
                <a:cs typeface="Arial"/>
              </a:rPr>
              <a:t>2.4.  </a:t>
            </a:r>
            <a:r>
              <a:rPr lang="es-AR" sz="1200" b="1" spc="6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Mantenimiento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proactivo</a:t>
            </a:r>
          </a:p>
          <a:p>
            <a:pPr marL="241300" algn="just">
              <a:spcBef>
                <a:spcPts val="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10160" algn="just"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proactivo consiste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estudio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fallas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análisis </a:t>
            </a:r>
            <a:r>
              <a:rPr lang="es-AR" sz="1200" dirty="0" smtClean="0">
                <a:latin typeface="Arial"/>
                <a:cs typeface="Arial"/>
              </a:rPr>
              <a:t>de la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actividad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mantenimiento,</a:t>
            </a:r>
            <a:r>
              <a:rPr lang="es-AR" sz="1200" dirty="0" smtClean="0">
                <a:latin typeface="Arial"/>
                <a:cs typeface="Arial"/>
              </a:rPr>
              <a:t> 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poder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obtener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conclusiones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dar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sugerencias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mejorar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función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mantenimiento.</a:t>
            </a:r>
          </a:p>
          <a:p>
            <a:pPr marL="12700" marR="10160" algn="just">
              <a:spcBef>
                <a:spcPts val="82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estudio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incidencias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análisis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fallas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actividad </a:t>
            </a:r>
            <a:r>
              <a:rPr lang="es-AR" sz="1200" dirty="0" smtClean="0">
                <a:latin typeface="Arial"/>
                <a:cs typeface="Arial"/>
              </a:rPr>
              <a:t>relacionada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 la </a:t>
            </a:r>
            <a:r>
              <a:rPr lang="es-AR" sz="1200" spc="-5" dirty="0" smtClean="0">
                <a:latin typeface="Arial"/>
                <a:cs typeface="Arial"/>
              </a:rPr>
              <a:t>subestación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general.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programación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esta </a:t>
            </a:r>
            <a:r>
              <a:rPr lang="es-AR" sz="1200" spc="-5" dirty="0" smtClean="0">
                <a:latin typeface="Arial"/>
                <a:cs typeface="Arial"/>
              </a:rPr>
              <a:t>actividad </a:t>
            </a:r>
            <a:r>
              <a:rPr lang="es-AR" sz="1200" dirty="0" smtClean="0">
                <a:latin typeface="Arial"/>
                <a:cs typeface="Arial"/>
              </a:rPr>
              <a:t>y su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realización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dependerá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criterio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empresa,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función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problemas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deseen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analizar.</a:t>
            </a:r>
          </a:p>
          <a:p>
            <a:pPr marL="12700" marR="6350" algn="just">
              <a:spcBef>
                <a:spcPts val="81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</a:t>
            </a:r>
            <a:r>
              <a:rPr lang="es-AR" sz="1200" spc="-10" dirty="0" smtClean="0">
                <a:latin typeface="Arial"/>
                <a:cs typeface="Arial"/>
              </a:rPr>
              <a:t>no es </a:t>
            </a:r>
            <a:r>
              <a:rPr lang="es-AR" sz="1200" spc="-5" dirty="0" smtClean="0">
                <a:latin typeface="Arial"/>
                <a:cs typeface="Arial"/>
              </a:rPr>
              <a:t>estático, como </a:t>
            </a:r>
            <a:r>
              <a:rPr lang="es-AR" sz="1200" dirty="0" smtClean="0">
                <a:latin typeface="Arial"/>
                <a:cs typeface="Arial"/>
              </a:rPr>
              <a:t>cualquier ingeniería debe </a:t>
            </a:r>
            <a:r>
              <a:rPr lang="es-AR" sz="1200" spc="-5" dirty="0" smtClean="0">
                <a:latin typeface="Arial"/>
                <a:cs typeface="Arial"/>
              </a:rPr>
              <a:t>estar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constante evolución, </a:t>
            </a:r>
            <a:r>
              <a:rPr lang="es-AR" sz="1200" dirty="0" smtClean="0">
                <a:latin typeface="Arial"/>
                <a:cs typeface="Arial"/>
              </a:rPr>
              <a:t>por lo </a:t>
            </a:r>
            <a:r>
              <a:rPr lang="es-AR" sz="1200" spc="-5" dirty="0" smtClean="0">
                <a:latin typeface="Arial"/>
                <a:cs typeface="Arial"/>
              </a:rPr>
              <a:t>cual, </a:t>
            </a:r>
            <a:r>
              <a:rPr lang="es-AR" sz="1200" dirty="0" smtClean="0">
                <a:latin typeface="Arial"/>
                <a:cs typeface="Arial"/>
              </a:rPr>
              <a:t>una gestión de </a:t>
            </a:r>
            <a:r>
              <a:rPr lang="es-AR" sz="1200" spc="-5" dirty="0" smtClean="0">
                <a:latin typeface="Arial"/>
                <a:cs typeface="Arial"/>
              </a:rPr>
              <a:t>mantenimiento, aplicada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cualquier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sistema,</a:t>
            </a:r>
            <a:r>
              <a:rPr lang="es-AR" sz="1200" dirty="0" smtClean="0">
                <a:latin typeface="Arial"/>
                <a:cs typeface="Arial"/>
              </a:rPr>
              <a:t> deberá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estar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siempre</a:t>
            </a:r>
            <a:r>
              <a:rPr lang="es-AR" sz="1200" dirty="0" smtClean="0">
                <a:latin typeface="Arial"/>
                <a:cs typeface="Arial"/>
              </a:rPr>
              <a:t> bajo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análisis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revisión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procedimientos, que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donde </a:t>
            </a:r>
            <a:r>
              <a:rPr lang="es-AR" sz="1200" spc="-5" dirty="0" smtClean="0">
                <a:latin typeface="Arial"/>
                <a:cs typeface="Arial"/>
              </a:rPr>
              <a:t>entra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proactivo,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cual, </a:t>
            </a:r>
            <a:r>
              <a:rPr lang="es-AR" sz="1200" dirty="0" smtClean="0">
                <a:latin typeface="Arial"/>
                <a:cs typeface="Arial"/>
              </a:rPr>
              <a:t> mediante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herramientas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toma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decisiones,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procedimientos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análisis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problemas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proposición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soluciones.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1495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3. Interpretación de indicadores de pruebas eléctricas</a:t>
            </a:r>
          </a:p>
          <a:p>
            <a:endParaRPr lang="es-AR" dirty="0" smtClean="0"/>
          </a:p>
          <a:p>
            <a:r>
              <a:rPr lang="es-AR" dirty="0" smtClean="0"/>
              <a:t>Para interpretar los resultados de las pruebas es necesario tener a mano los  valores de las pruebas indicados en las nomas que se aplican a cada equipo  y los datos de las pruebas realizadas en fábrica. De esta comparación se  puede deducir si el equipo analizado debe continuar en servicio o por el  contrario debe ser objeto de un mantenimiento mayor o si es del caso deba  ser sustituido o reemplazado.</a:t>
            </a:r>
          </a:p>
          <a:p>
            <a:r>
              <a:rPr lang="es-AR" dirty="0" smtClean="0"/>
              <a:t>El informe de las pruebas y resultados del mantenimiento deben guardarse  en la hoja de vida de los equipos en medio físico y en medio digital. Los  informes del mantenimiento deben ser conocidos por el departamento de  planeación de la empresa y por el departamento técnico, de tal forma que se  pueda con los resultados hacer las programaciones para los mantenimientos  próximos o lejanos que sean necesarios.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9488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5"/>
              </a:spcBef>
            </a:pPr>
            <a:endParaRPr lang="es-AR" sz="1500" dirty="0" smtClean="0">
              <a:latin typeface="+mn-lt"/>
              <a:cs typeface="Calibri"/>
            </a:endParaRPr>
          </a:p>
          <a:p>
            <a:pPr marL="12700" indent="228600" algn="just">
              <a:spcBef>
                <a:spcPts val="5"/>
              </a:spcBef>
              <a:buAutoNum type="arabicPeriod" startAt="5"/>
              <a:tabLst>
                <a:tab pos="4699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Desarrollo</a:t>
            </a:r>
            <a:r>
              <a:rPr lang="es-AR" sz="1400" b="1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conceptos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equipos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subestaciones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eléctricas</a:t>
            </a:r>
            <a:endParaRPr lang="es-AR" sz="14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400" dirty="0" smtClean="0">
                <a:latin typeface="Arial"/>
                <a:cs typeface="Arial"/>
              </a:rPr>
              <a:t>Las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subestaciones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eléctricas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son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6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conjunto</a:t>
            </a:r>
            <a:r>
              <a:rPr lang="es-AR" sz="1400" spc="-4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de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equipos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destinados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dirigir </a:t>
            </a:r>
            <a:r>
              <a:rPr lang="es-AR" sz="1400" spc="-3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flujo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energía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eléctrica,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punto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red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que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confluyen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líneas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(conectan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nudos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lejanos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igual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tensión)</a:t>
            </a:r>
            <a:r>
              <a:rPr lang="es-AR" sz="1400" dirty="0" smtClean="0">
                <a:latin typeface="Arial"/>
                <a:cs typeface="Arial"/>
              </a:rPr>
              <a:t> y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transformadores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(conectan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nudos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cercanos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distinta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tensión).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700"/>
              </a:lnSpc>
              <a:spcBef>
                <a:spcPts val="800"/>
              </a:spcBef>
            </a:pP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-5" dirty="0" smtClean="0">
                <a:latin typeface="Arial"/>
                <a:cs typeface="Arial"/>
              </a:rPr>
              <a:t>conjunto </a:t>
            </a:r>
            <a:r>
              <a:rPr lang="es-AR" sz="1400" dirty="0" smtClean="0">
                <a:latin typeface="Arial"/>
                <a:cs typeface="Arial"/>
              </a:rPr>
              <a:t>de la instalación </a:t>
            </a:r>
            <a:r>
              <a:rPr lang="es-AR" sz="1400" spc="-5" dirty="0" smtClean="0">
                <a:latin typeface="Arial"/>
                <a:cs typeface="Arial"/>
              </a:rPr>
              <a:t>está formada </a:t>
            </a:r>
            <a:r>
              <a:rPr lang="es-AR" sz="1400" dirty="0" smtClean="0">
                <a:latin typeface="Arial"/>
                <a:cs typeface="Arial"/>
              </a:rPr>
              <a:t>por </a:t>
            </a:r>
            <a:r>
              <a:rPr lang="es-AR" sz="1400" spc="-5" dirty="0" smtClean="0">
                <a:latin typeface="Arial"/>
                <a:cs typeface="Arial"/>
              </a:rPr>
              <a:t>equipos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eléctricos</a:t>
            </a:r>
            <a:r>
              <a:rPr lang="es-AR" sz="1400" dirty="0" smtClean="0">
                <a:latin typeface="Arial"/>
                <a:cs typeface="Arial"/>
              </a:rPr>
              <a:t> y </a:t>
            </a:r>
            <a:r>
              <a:rPr lang="es-AR" sz="1400" spc="-5" dirty="0" smtClean="0">
                <a:latin typeface="Arial"/>
                <a:cs typeface="Arial"/>
              </a:rPr>
              <a:t>los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edificios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necesarios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para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realizar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alguna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funciones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siguientes: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transformación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1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tensión, </a:t>
            </a:r>
            <a:r>
              <a:rPr lang="es-AR" sz="1400" dirty="0" smtClean="0">
                <a:latin typeface="Arial"/>
                <a:cs typeface="Arial"/>
              </a:rPr>
              <a:t>de la </a:t>
            </a:r>
            <a:r>
              <a:rPr lang="es-AR" sz="1400" spc="-5" dirty="0" smtClean="0">
                <a:latin typeface="Arial"/>
                <a:cs typeface="Arial"/>
              </a:rPr>
              <a:t>frecuencia, </a:t>
            </a:r>
            <a:r>
              <a:rPr lang="es-AR" sz="1400" dirty="0" smtClean="0">
                <a:latin typeface="Arial"/>
                <a:cs typeface="Arial"/>
              </a:rPr>
              <a:t>del </a:t>
            </a:r>
            <a:r>
              <a:rPr lang="es-AR" sz="1400" spc="-10" dirty="0" smtClean="0">
                <a:latin typeface="Arial"/>
                <a:cs typeface="Arial"/>
              </a:rPr>
              <a:t>nº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fases, rectificación,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compensación </a:t>
            </a:r>
            <a:r>
              <a:rPr lang="es-AR" sz="1400" dirty="0" smtClean="0">
                <a:latin typeface="Arial"/>
                <a:cs typeface="Arial"/>
              </a:rPr>
              <a:t>del factor de </a:t>
            </a:r>
            <a:r>
              <a:rPr lang="es-AR" sz="1400" spc="-5" dirty="0" smtClean="0">
                <a:latin typeface="Arial"/>
                <a:cs typeface="Arial"/>
              </a:rPr>
              <a:t>potencia </a:t>
            </a:r>
            <a:r>
              <a:rPr lang="es-AR" sz="1400" dirty="0" smtClean="0">
                <a:latin typeface="Arial"/>
                <a:cs typeface="Arial"/>
              </a:rPr>
              <a:t>y </a:t>
            </a:r>
            <a:r>
              <a:rPr lang="es-AR" sz="1400" spc="-5" dirty="0" smtClean="0">
                <a:latin typeface="Arial"/>
                <a:cs typeface="Arial"/>
              </a:rPr>
              <a:t>conexión </a:t>
            </a:r>
            <a:r>
              <a:rPr lang="es-AR" sz="1400" dirty="0" smtClean="0">
                <a:latin typeface="Arial"/>
                <a:cs typeface="Arial"/>
              </a:rPr>
              <a:t>de dos o </a:t>
            </a:r>
            <a:r>
              <a:rPr lang="es-AR" sz="1400" spc="-5" dirty="0" smtClean="0">
                <a:latin typeface="Arial"/>
                <a:cs typeface="Arial"/>
              </a:rPr>
              <a:t>más </a:t>
            </a:r>
            <a:r>
              <a:rPr lang="es-AR" sz="1400" dirty="0" smtClean="0">
                <a:latin typeface="Arial"/>
                <a:cs typeface="Arial"/>
              </a:rPr>
              <a:t>circuitos.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Incluye</a:t>
            </a:r>
            <a:r>
              <a:rPr lang="es-AR" sz="1400" spc="1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servicios</a:t>
            </a:r>
            <a:r>
              <a:rPr lang="es-AR" sz="1400" spc="10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auxiliares</a:t>
            </a:r>
            <a:r>
              <a:rPr lang="es-AR" sz="1400" spc="114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9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</a:t>
            </a:r>
            <a:r>
              <a:rPr lang="es-AR" sz="1400" spc="1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alterna</a:t>
            </a:r>
            <a:r>
              <a:rPr lang="es-AR" sz="1400" spc="1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9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continua</a:t>
            </a:r>
            <a:r>
              <a:rPr lang="es-AR" sz="1400" spc="1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necesarios</a:t>
            </a:r>
            <a:r>
              <a:rPr lang="es-AR" sz="1400" spc="1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para </a:t>
            </a:r>
            <a:r>
              <a:rPr lang="es-AR" sz="1400" spc="-3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funcionamiento</a:t>
            </a:r>
            <a:r>
              <a:rPr lang="es-AR" sz="1400" spc="-1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diferentes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equipos.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697865" lvl="1" indent="-457200" algn="just">
              <a:spcBef>
                <a:spcPts val="5"/>
              </a:spcBef>
              <a:buAutoNum type="arabicPeriod"/>
              <a:tabLst>
                <a:tab pos="6985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Transformadores</a:t>
            </a:r>
            <a:r>
              <a:rPr lang="es-AR" sz="1400" b="1" spc="-20" dirty="0" smtClean="0">
                <a:latin typeface="Arial"/>
                <a:cs typeface="Arial"/>
              </a:rPr>
              <a:t> </a:t>
            </a:r>
            <a:r>
              <a:rPr lang="es-AR" sz="1400" b="1" dirty="0" smtClean="0">
                <a:latin typeface="Arial"/>
                <a:cs typeface="Arial"/>
              </a:rPr>
              <a:t>y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Auto-transformadores</a:t>
            </a:r>
            <a:endParaRPr lang="es-AR" sz="1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00"/>
              </a:spcBef>
            </a:pPr>
            <a:r>
              <a:rPr lang="es-AR" sz="1400" spc="-5" dirty="0" smtClean="0">
                <a:latin typeface="Arial"/>
                <a:cs typeface="Arial"/>
              </a:rPr>
              <a:t>El transformador suele </a:t>
            </a:r>
            <a:r>
              <a:rPr lang="es-AR" sz="1400" spc="-10" dirty="0" smtClean="0">
                <a:latin typeface="Arial"/>
                <a:cs typeface="Arial"/>
              </a:rPr>
              <a:t>es </a:t>
            </a:r>
            <a:r>
              <a:rPr lang="es-AR" sz="1400" dirty="0" smtClean="0">
                <a:latin typeface="Arial"/>
                <a:cs typeface="Arial"/>
              </a:rPr>
              <a:t>un </a:t>
            </a:r>
            <a:r>
              <a:rPr lang="es-AR" sz="1400" spc="-5" dirty="0" smtClean="0">
                <a:latin typeface="Arial"/>
                <a:cs typeface="Arial"/>
              </a:rPr>
              <a:t>elemento básico </a:t>
            </a:r>
            <a:r>
              <a:rPr lang="es-AR" sz="1400" dirty="0" smtClean="0">
                <a:latin typeface="Arial"/>
                <a:cs typeface="Arial"/>
              </a:rPr>
              <a:t>en la </a:t>
            </a:r>
            <a:r>
              <a:rPr lang="es-AR" sz="1400" spc="-5" dirty="0" smtClean="0">
                <a:latin typeface="Arial"/>
                <a:cs typeface="Arial"/>
              </a:rPr>
              <a:t>industria eléctrica, </a:t>
            </a:r>
            <a:r>
              <a:rPr lang="es-AR" sz="1400" dirty="0" smtClean="0">
                <a:latin typeface="Arial"/>
                <a:cs typeface="Arial"/>
              </a:rPr>
              <a:t>se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usan en </a:t>
            </a:r>
            <a:r>
              <a:rPr lang="es-AR" sz="1400" spc="-5" dirty="0" smtClean="0">
                <a:latin typeface="Arial"/>
                <a:cs typeface="Arial"/>
              </a:rPr>
              <a:t>baja,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media</a:t>
            </a:r>
            <a:r>
              <a:rPr lang="es-AR" sz="1400" dirty="0" smtClean="0">
                <a:latin typeface="Arial"/>
                <a:cs typeface="Arial"/>
              </a:rPr>
              <a:t> y </a:t>
            </a:r>
            <a:r>
              <a:rPr lang="es-AR" sz="1400" spc="-5" dirty="0" smtClean="0">
                <a:latin typeface="Arial"/>
                <a:cs typeface="Arial"/>
              </a:rPr>
              <a:t>alta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tensión.</a:t>
            </a:r>
            <a:r>
              <a:rPr lang="es-AR" sz="1400" dirty="0" smtClean="0">
                <a:latin typeface="Arial"/>
                <a:cs typeface="Arial"/>
              </a:rPr>
              <a:t> La </a:t>
            </a:r>
            <a:r>
              <a:rPr lang="es-AR" sz="1400" spc="-5" dirty="0" smtClean="0">
                <a:latin typeface="Arial"/>
                <a:cs typeface="Arial"/>
              </a:rPr>
              <a:t>base</a:t>
            </a:r>
            <a:r>
              <a:rPr lang="es-AR" sz="1400" dirty="0" smtClean="0">
                <a:latin typeface="Arial"/>
                <a:cs typeface="Arial"/>
              </a:rPr>
              <a:t> de </a:t>
            </a:r>
            <a:r>
              <a:rPr lang="es-AR" sz="1400" spc="-5" dirty="0" smtClean="0">
                <a:latin typeface="Arial"/>
                <a:cs typeface="Arial"/>
              </a:rPr>
              <a:t>funcionamiento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</a:t>
            </a:r>
            <a:r>
              <a:rPr lang="es-AR" sz="1400" spc="-1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consiste</a:t>
            </a:r>
            <a:r>
              <a:rPr lang="es-AR" sz="1400" spc="-9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-10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</a:t>
            </a:r>
            <a:r>
              <a:rPr lang="es-AR" sz="1400" spc="-9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primario</a:t>
            </a:r>
            <a:r>
              <a:rPr lang="es-AR" sz="1400" spc="-9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</a:t>
            </a:r>
            <a:r>
              <a:rPr lang="es-AR" sz="1400" spc="-9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</a:t>
            </a:r>
            <a:r>
              <a:rPr lang="es-AR" sz="1400" spc="-8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alimenta</a:t>
            </a:r>
            <a:r>
              <a:rPr lang="es-AR" sz="1400" spc="-9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con</a:t>
            </a:r>
            <a:r>
              <a:rPr lang="es-AR" sz="1400" spc="-1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alterna y un </a:t>
            </a:r>
            <a:r>
              <a:rPr lang="es-AR" sz="1400" spc="-5" dirty="0" smtClean="0">
                <a:latin typeface="Arial"/>
                <a:cs typeface="Arial"/>
              </a:rPr>
              <a:t>devanado </a:t>
            </a:r>
            <a:r>
              <a:rPr lang="es-AR" sz="1400" dirty="0" smtClean="0">
                <a:latin typeface="Arial"/>
                <a:cs typeface="Arial"/>
              </a:rPr>
              <a:t>secundario </a:t>
            </a:r>
            <a:r>
              <a:rPr lang="es-AR" sz="1400" spc="-5" dirty="0" smtClean="0">
                <a:latin typeface="Arial"/>
                <a:cs typeface="Arial"/>
              </a:rPr>
              <a:t>que </a:t>
            </a:r>
            <a:r>
              <a:rPr lang="es-AR" sz="1400" dirty="0" smtClean="0">
                <a:latin typeface="Arial"/>
                <a:cs typeface="Arial"/>
              </a:rPr>
              <a:t>dependiendo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relación con </a:t>
            </a: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número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espiras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respecto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del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</a:t>
            </a:r>
            <a:r>
              <a:rPr lang="es-AR" sz="1400" dirty="0" smtClean="0">
                <a:latin typeface="Arial"/>
                <a:cs typeface="Arial"/>
              </a:rPr>
              <a:t> primario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obtendrá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reductor</a:t>
            </a:r>
            <a:r>
              <a:rPr lang="es-AR" sz="1400" spc="-4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o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6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</a:t>
            </a:r>
            <a:r>
              <a:rPr lang="es-AR" sz="1400" spc="-6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elevador</a:t>
            </a:r>
            <a:r>
              <a:rPr lang="es-AR" sz="1400" spc="-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tensión.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 </a:t>
            </a:r>
            <a:r>
              <a:rPr lang="es-AR" sz="1400" spc="-5" dirty="0" smtClean="0">
                <a:latin typeface="Arial"/>
                <a:cs typeface="Arial"/>
              </a:rPr>
              <a:t>realiza con </a:t>
            </a:r>
            <a:r>
              <a:rPr lang="es-AR" sz="1400" dirty="0" smtClean="0">
                <a:latin typeface="Arial"/>
                <a:cs typeface="Arial"/>
              </a:rPr>
              <a:t>hilo de </a:t>
            </a:r>
            <a:r>
              <a:rPr lang="es-AR" sz="1400" spc="-5" dirty="0" smtClean="0">
                <a:latin typeface="Arial"/>
                <a:cs typeface="Arial"/>
              </a:rPr>
              <a:t>cobre cuya </a:t>
            </a:r>
            <a:r>
              <a:rPr lang="es-AR" sz="1400" dirty="0" smtClean="0">
                <a:latin typeface="Arial"/>
                <a:cs typeface="Arial"/>
              </a:rPr>
              <a:t>sección dependerá de la </a:t>
            </a:r>
            <a:r>
              <a:rPr lang="es-AR" sz="1400" spc="-5" dirty="0" smtClean="0">
                <a:latin typeface="Arial"/>
                <a:cs typeface="Arial"/>
              </a:rPr>
              <a:t>intensidad </a:t>
            </a:r>
            <a:r>
              <a:rPr lang="es-AR" sz="1400" dirty="0" smtClean="0">
                <a:latin typeface="Arial"/>
                <a:cs typeface="Arial"/>
              </a:rPr>
              <a:t>que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circulará </a:t>
            </a:r>
            <a:r>
              <a:rPr lang="es-AR" sz="1400" dirty="0" smtClean="0">
                <a:latin typeface="Arial"/>
                <a:cs typeface="Arial"/>
              </a:rPr>
              <a:t>por cada </a:t>
            </a:r>
            <a:r>
              <a:rPr lang="es-AR" sz="1400" spc="-5" dirty="0" smtClean="0">
                <a:latin typeface="Arial"/>
                <a:cs typeface="Arial"/>
              </a:rPr>
              <a:t>devanado, </a:t>
            </a:r>
            <a:r>
              <a:rPr lang="es-AR" sz="1400" dirty="0" smtClean="0">
                <a:latin typeface="Arial"/>
                <a:cs typeface="Arial"/>
              </a:rPr>
              <a:t>para </a:t>
            </a:r>
            <a:r>
              <a:rPr lang="es-AR" sz="1400" spc="-5" dirty="0" smtClean="0">
                <a:latin typeface="Arial"/>
                <a:cs typeface="Arial"/>
              </a:rPr>
              <a:t>evitar cortocircuitos los hilos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dirty="0" smtClean="0">
                <a:latin typeface="Arial"/>
                <a:cs typeface="Arial"/>
              </a:rPr>
              <a:t>cobre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suelen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estar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esmaltados.</a:t>
            </a:r>
            <a:endParaRPr lang="es-AR" sz="14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2499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0665" lvl="1" algn="just">
              <a:spcBef>
                <a:spcPts val="5"/>
              </a:spcBef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Transformadores</a:t>
            </a:r>
            <a:r>
              <a:rPr lang="es-AR" sz="3200" b="1" spc="-20" dirty="0" smtClean="0">
                <a:latin typeface="Arial"/>
                <a:cs typeface="Arial"/>
              </a:rPr>
              <a:t> </a:t>
            </a:r>
            <a:r>
              <a:rPr lang="es-AR" sz="3200" b="1" dirty="0" smtClean="0">
                <a:latin typeface="Arial"/>
                <a:cs typeface="Arial"/>
              </a:rPr>
              <a:t>y</a:t>
            </a:r>
            <a:r>
              <a:rPr lang="es-AR" sz="3200" b="1" spc="10" dirty="0" smtClean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Auto-transformadores</a:t>
            </a:r>
            <a:endParaRPr lang="es-AR" sz="3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00"/>
              </a:spcBef>
            </a:pPr>
            <a:r>
              <a:rPr lang="es-AR" sz="3200" spc="-5" dirty="0" smtClean="0">
                <a:latin typeface="Arial"/>
                <a:cs typeface="Arial"/>
              </a:rPr>
              <a:t>El transformador </a:t>
            </a:r>
            <a:r>
              <a:rPr lang="es-AR" sz="3200" spc="-10" dirty="0" smtClean="0">
                <a:latin typeface="Arial"/>
                <a:cs typeface="Arial"/>
              </a:rPr>
              <a:t>es </a:t>
            </a:r>
            <a:r>
              <a:rPr lang="es-AR" sz="3200" dirty="0" smtClean="0">
                <a:latin typeface="Arial"/>
                <a:cs typeface="Arial"/>
              </a:rPr>
              <a:t>un </a:t>
            </a:r>
            <a:r>
              <a:rPr lang="es-AR" sz="3200" spc="-5" dirty="0" smtClean="0">
                <a:latin typeface="Arial"/>
                <a:cs typeface="Arial"/>
              </a:rPr>
              <a:t>elemento básico </a:t>
            </a:r>
            <a:r>
              <a:rPr lang="es-AR" sz="3200" dirty="0" smtClean="0">
                <a:latin typeface="Arial"/>
                <a:cs typeface="Arial"/>
              </a:rPr>
              <a:t>en la </a:t>
            </a:r>
            <a:r>
              <a:rPr lang="es-AR" sz="3200" spc="-5" dirty="0" smtClean="0">
                <a:latin typeface="Arial"/>
                <a:cs typeface="Arial"/>
              </a:rPr>
              <a:t>industria eléctrica, </a:t>
            </a:r>
            <a:r>
              <a:rPr lang="es-AR" sz="3200" dirty="0" smtClean="0">
                <a:latin typeface="Arial"/>
                <a:cs typeface="Arial"/>
              </a:rPr>
              <a:t>se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usan en </a:t>
            </a:r>
            <a:r>
              <a:rPr lang="es-AR" sz="3200" spc="-5" dirty="0" smtClean="0">
                <a:latin typeface="Arial"/>
                <a:cs typeface="Arial"/>
              </a:rPr>
              <a:t>baja,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media</a:t>
            </a:r>
            <a:r>
              <a:rPr lang="es-AR" sz="3200" dirty="0" smtClean="0">
                <a:latin typeface="Arial"/>
                <a:cs typeface="Arial"/>
              </a:rPr>
              <a:t> y </a:t>
            </a:r>
            <a:r>
              <a:rPr lang="es-AR" sz="3200" spc="-5" dirty="0" smtClean="0">
                <a:latin typeface="Arial"/>
                <a:cs typeface="Arial"/>
              </a:rPr>
              <a:t>alta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tensión.</a:t>
            </a:r>
            <a:r>
              <a:rPr lang="es-AR" sz="3200" dirty="0" smtClean="0">
                <a:latin typeface="Arial"/>
                <a:cs typeface="Arial"/>
              </a:rPr>
              <a:t> La </a:t>
            </a:r>
            <a:r>
              <a:rPr lang="es-AR" sz="3200" spc="-5" dirty="0" smtClean="0">
                <a:latin typeface="Arial"/>
                <a:cs typeface="Arial"/>
              </a:rPr>
              <a:t>base</a:t>
            </a:r>
            <a:r>
              <a:rPr lang="es-AR" sz="3200" dirty="0" smtClean="0">
                <a:latin typeface="Arial"/>
                <a:cs typeface="Arial"/>
              </a:rPr>
              <a:t> de </a:t>
            </a:r>
            <a:r>
              <a:rPr lang="es-AR" sz="3200" spc="-5" dirty="0" smtClean="0">
                <a:latin typeface="Arial"/>
                <a:cs typeface="Arial"/>
              </a:rPr>
              <a:t>funcionamiento</a:t>
            </a:r>
            <a:r>
              <a:rPr lang="es-AR" sz="3200" dirty="0" smtClean="0">
                <a:latin typeface="Arial"/>
                <a:cs typeface="Arial"/>
              </a:rPr>
              <a:t> de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un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transformador</a:t>
            </a:r>
            <a:r>
              <a:rPr lang="es-AR" sz="3200" spc="-1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consiste</a:t>
            </a:r>
            <a:r>
              <a:rPr lang="es-AR" sz="3200" spc="-9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en</a:t>
            </a:r>
            <a:r>
              <a:rPr lang="es-AR" sz="3200" spc="-10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un</a:t>
            </a:r>
            <a:r>
              <a:rPr lang="es-AR" sz="3200" spc="-7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devanado</a:t>
            </a:r>
            <a:r>
              <a:rPr lang="es-AR" sz="3200" spc="-9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primario</a:t>
            </a:r>
            <a:r>
              <a:rPr lang="es-AR" sz="3200" spc="-9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que</a:t>
            </a:r>
            <a:r>
              <a:rPr lang="es-AR" sz="3200" spc="-9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se</a:t>
            </a:r>
            <a:r>
              <a:rPr lang="es-AR" sz="3200" spc="-8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alimenta</a:t>
            </a:r>
            <a:r>
              <a:rPr lang="es-AR" sz="3200" spc="-9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con</a:t>
            </a:r>
            <a:r>
              <a:rPr lang="es-AR" sz="3200" spc="-1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tensión </a:t>
            </a:r>
            <a:r>
              <a:rPr lang="es-AR" sz="3200" spc="-37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alterna y un </a:t>
            </a:r>
            <a:r>
              <a:rPr lang="es-AR" sz="3200" spc="-5" dirty="0" smtClean="0">
                <a:latin typeface="Arial"/>
                <a:cs typeface="Arial"/>
              </a:rPr>
              <a:t>devanado </a:t>
            </a:r>
            <a:r>
              <a:rPr lang="es-AR" sz="3200" dirty="0" smtClean="0">
                <a:latin typeface="Arial"/>
                <a:cs typeface="Arial"/>
              </a:rPr>
              <a:t>secundario </a:t>
            </a:r>
            <a:r>
              <a:rPr lang="es-AR" sz="3200" spc="-5" dirty="0" smtClean="0">
                <a:latin typeface="Arial"/>
                <a:cs typeface="Arial"/>
              </a:rPr>
              <a:t>que </a:t>
            </a:r>
            <a:r>
              <a:rPr lang="es-AR" sz="3200" dirty="0" smtClean="0">
                <a:latin typeface="Arial"/>
                <a:cs typeface="Arial"/>
              </a:rPr>
              <a:t>dependiendo </a:t>
            </a:r>
            <a:r>
              <a:rPr lang="es-AR" sz="3200" spc="-10" dirty="0" smtClean="0">
                <a:latin typeface="Arial"/>
                <a:cs typeface="Arial"/>
              </a:rPr>
              <a:t>de </a:t>
            </a:r>
            <a:r>
              <a:rPr lang="es-AR" sz="3200" dirty="0" smtClean="0">
                <a:latin typeface="Arial"/>
                <a:cs typeface="Arial"/>
              </a:rPr>
              <a:t>la </a:t>
            </a:r>
            <a:r>
              <a:rPr lang="es-AR" sz="3200" spc="-5" dirty="0" smtClean="0">
                <a:latin typeface="Arial"/>
                <a:cs typeface="Arial"/>
              </a:rPr>
              <a:t>relación con </a:t>
            </a:r>
            <a:r>
              <a:rPr lang="es-AR" sz="3200" dirty="0" smtClean="0">
                <a:latin typeface="Arial"/>
                <a:cs typeface="Arial"/>
              </a:rPr>
              <a:t>el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número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espiras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respecto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del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devanado</a:t>
            </a:r>
            <a:r>
              <a:rPr lang="es-AR" sz="3200" dirty="0" smtClean="0">
                <a:latin typeface="Arial"/>
                <a:cs typeface="Arial"/>
              </a:rPr>
              <a:t> primario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se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obtendrá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un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transformador</a:t>
            </a:r>
            <a:r>
              <a:rPr lang="es-AR" sz="3200" spc="-5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reductor</a:t>
            </a:r>
            <a:r>
              <a:rPr lang="es-AR" sz="3200" spc="-4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o</a:t>
            </a:r>
            <a:r>
              <a:rPr lang="es-AR" sz="3200" spc="-70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un</a:t>
            </a:r>
            <a:r>
              <a:rPr lang="es-AR" sz="3200" spc="-6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transformador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elevador</a:t>
            </a:r>
            <a:r>
              <a:rPr lang="es-AR" sz="3200" spc="-5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de</a:t>
            </a:r>
            <a:r>
              <a:rPr lang="es-AR" sz="3200" spc="-7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tensión.</a:t>
            </a:r>
            <a:r>
              <a:rPr lang="es-AR" sz="3200" spc="-3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El</a:t>
            </a:r>
            <a:r>
              <a:rPr lang="es-AR" sz="3200" spc="-7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devanado </a:t>
            </a:r>
            <a:r>
              <a:rPr lang="es-AR" sz="3200" spc="-37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se </a:t>
            </a:r>
            <a:r>
              <a:rPr lang="es-AR" sz="3200" spc="-5" dirty="0" smtClean="0">
                <a:latin typeface="Arial"/>
                <a:cs typeface="Arial"/>
              </a:rPr>
              <a:t>realiza con </a:t>
            </a:r>
            <a:r>
              <a:rPr lang="es-AR" sz="3200" dirty="0" smtClean="0">
                <a:latin typeface="Arial"/>
                <a:cs typeface="Arial"/>
              </a:rPr>
              <a:t>hilo de </a:t>
            </a:r>
            <a:r>
              <a:rPr lang="es-AR" sz="3200" spc="-5" dirty="0" smtClean="0">
                <a:latin typeface="Arial"/>
                <a:cs typeface="Arial"/>
              </a:rPr>
              <a:t>cobre cuya </a:t>
            </a:r>
            <a:r>
              <a:rPr lang="es-AR" sz="3200" dirty="0" smtClean="0">
                <a:latin typeface="Arial"/>
                <a:cs typeface="Arial"/>
              </a:rPr>
              <a:t>sección dependerá de la </a:t>
            </a:r>
            <a:r>
              <a:rPr lang="es-AR" sz="3200" spc="-5" dirty="0" smtClean="0">
                <a:latin typeface="Arial"/>
                <a:cs typeface="Arial"/>
              </a:rPr>
              <a:t>intensidad </a:t>
            </a:r>
            <a:r>
              <a:rPr lang="es-AR" sz="3200" dirty="0" smtClean="0">
                <a:latin typeface="Arial"/>
                <a:cs typeface="Arial"/>
              </a:rPr>
              <a:t>que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circulará </a:t>
            </a:r>
            <a:r>
              <a:rPr lang="es-AR" sz="3200" dirty="0" smtClean="0">
                <a:latin typeface="Arial"/>
                <a:cs typeface="Arial"/>
              </a:rPr>
              <a:t>por cada </a:t>
            </a:r>
            <a:r>
              <a:rPr lang="es-AR" sz="3200" spc="-5" dirty="0" smtClean="0">
                <a:latin typeface="Arial"/>
                <a:cs typeface="Arial"/>
              </a:rPr>
              <a:t>devanado, </a:t>
            </a:r>
            <a:r>
              <a:rPr lang="es-AR" sz="3200" dirty="0" smtClean="0">
                <a:latin typeface="Arial"/>
                <a:cs typeface="Arial"/>
              </a:rPr>
              <a:t>para </a:t>
            </a:r>
            <a:r>
              <a:rPr lang="es-AR" sz="3200" spc="-5" dirty="0" smtClean="0">
                <a:latin typeface="Arial"/>
                <a:cs typeface="Arial"/>
              </a:rPr>
              <a:t>evitar cortocircuitos los hilos </a:t>
            </a:r>
            <a:r>
              <a:rPr lang="es-AR" sz="3200" spc="-10" dirty="0" smtClean="0">
                <a:latin typeface="Arial"/>
                <a:cs typeface="Arial"/>
              </a:rPr>
              <a:t>de </a:t>
            </a:r>
            <a:r>
              <a:rPr lang="es-AR" sz="3200" dirty="0" smtClean="0">
                <a:latin typeface="Arial"/>
                <a:cs typeface="Arial"/>
              </a:rPr>
              <a:t>cobre </a:t>
            </a:r>
            <a:r>
              <a:rPr lang="es-AR" sz="3200" spc="5" dirty="0" smtClean="0">
                <a:latin typeface="Arial"/>
                <a:cs typeface="Arial"/>
              </a:rPr>
              <a:t> </a:t>
            </a:r>
            <a:r>
              <a:rPr lang="es-AR" sz="3200" dirty="0" smtClean="0">
                <a:latin typeface="Arial"/>
                <a:cs typeface="Arial"/>
              </a:rPr>
              <a:t>suelen</a:t>
            </a:r>
            <a:r>
              <a:rPr lang="es-AR" sz="3200" spc="-15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estar</a:t>
            </a:r>
            <a:r>
              <a:rPr lang="es-AR" sz="3200" spc="-10" dirty="0" smtClean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esmaltados.</a:t>
            </a:r>
            <a:endParaRPr lang="es-AR" sz="3200" dirty="0" smtClean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lang="es-AR" sz="900" dirty="0" smtClean="0">
              <a:latin typeface="+mn-lt"/>
              <a:cs typeface="Calibri"/>
            </a:endParaRPr>
          </a:p>
          <a:p>
            <a:pPr>
              <a:spcBef>
                <a:spcPts val="30"/>
              </a:spcBef>
            </a:pPr>
            <a:endParaRPr lang="es-AR" sz="900" dirty="0" smtClean="0">
              <a:latin typeface="+mn-lt"/>
              <a:cs typeface="Calibri"/>
            </a:endParaRPr>
          </a:p>
          <a:p>
            <a:pPr marL="12700" marR="5715" algn="just">
              <a:lnSpc>
                <a:spcPct val="143600"/>
              </a:lnSpc>
            </a:pPr>
            <a:r>
              <a:rPr lang="es-AR" sz="1400" spc="-5" dirty="0" smtClean="0">
                <a:latin typeface="Arial"/>
                <a:cs typeface="Arial"/>
              </a:rPr>
              <a:t>El autotransformador </a:t>
            </a:r>
            <a:r>
              <a:rPr lang="es-AR" sz="1400" dirty="0" smtClean="0">
                <a:latin typeface="Arial"/>
                <a:cs typeface="Arial"/>
              </a:rPr>
              <a:t>es un tipo de </a:t>
            </a:r>
            <a:r>
              <a:rPr lang="es-AR" sz="1400" spc="-5" dirty="0" smtClean="0">
                <a:latin typeface="Arial"/>
                <a:cs typeface="Arial"/>
              </a:rPr>
              <a:t>transformador cuya </a:t>
            </a:r>
            <a:r>
              <a:rPr lang="es-AR" sz="1400" dirty="0" smtClean="0">
                <a:latin typeface="Arial"/>
                <a:cs typeface="Arial"/>
              </a:rPr>
              <a:t>diferencia </a:t>
            </a:r>
            <a:r>
              <a:rPr lang="es-AR" sz="1400" spc="-5" dirty="0" smtClean="0">
                <a:latin typeface="Arial"/>
                <a:cs typeface="Arial"/>
              </a:rPr>
              <a:t>principal </a:t>
            </a:r>
            <a:r>
              <a:rPr lang="es-AR" sz="1400" dirty="0" smtClean="0">
                <a:latin typeface="Arial"/>
                <a:cs typeface="Arial"/>
              </a:rPr>
              <a:t> es que el </a:t>
            </a:r>
            <a:r>
              <a:rPr lang="es-AR" sz="1400" spc="-5" dirty="0" smtClean="0">
                <a:latin typeface="Arial"/>
                <a:cs typeface="Arial"/>
              </a:rPr>
              <a:t>transformador como hemos indicado anteriormente está aislado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eléctricamente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devanados</a:t>
            </a:r>
            <a:r>
              <a:rPr lang="es-AR" sz="1400" dirty="0" smtClean="0">
                <a:latin typeface="Arial"/>
                <a:cs typeface="Arial"/>
              </a:rPr>
              <a:t> del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primario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respecto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devanados</a:t>
            </a:r>
            <a:r>
              <a:rPr lang="es-AR" sz="1400" dirty="0" smtClean="0">
                <a:latin typeface="Arial"/>
                <a:cs typeface="Arial"/>
              </a:rPr>
              <a:t> del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secundario.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caso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autotransformadores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solo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tienen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donde</a:t>
            </a:r>
            <a:r>
              <a:rPr lang="es-AR" sz="1400" dirty="0" smtClean="0">
                <a:latin typeface="Arial"/>
                <a:cs typeface="Arial"/>
              </a:rPr>
              <a:t> salen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las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conexiones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del</a:t>
            </a:r>
            <a:r>
              <a:rPr lang="es-AR" sz="1400" dirty="0" smtClean="0">
                <a:latin typeface="Arial"/>
                <a:cs typeface="Arial"/>
              </a:rPr>
              <a:t> primario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secundario.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autotransformadores</a:t>
            </a:r>
            <a:r>
              <a:rPr lang="es-AR" sz="1400" dirty="0" smtClean="0">
                <a:latin typeface="Arial"/>
                <a:cs typeface="Arial"/>
              </a:rPr>
              <a:t> son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utilizados</a:t>
            </a:r>
            <a:r>
              <a:rPr lang="es-AR" sz="1400" dirty="0" smtClean="0">
                <a:latin typeface="Arial"/>
                <a:cs typeface="Arial"/>
              </a:rPr>
              <a:t> para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potencias</a:t>
            </a:r>
            <a:r>
              <a:rPr lang="es-AR" sz="1400" dirty="0" smtClean="0">
                <a:latin typeface="Arial"/>
                <a:cs typeface="Arial"/>
              </a:rPr>
              <a:t> pequeñas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ya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tensiones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elevadas podrían provocar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cortocircuitos.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lang="es-AR" sz="1400" spc="-5" dirty="0" smtClean="0">
                <a:latin typeface="Arial"/>
                <a:cs typeface="Arial"/>
              </a:rPr>
              <a:t>El autotransformador </a:t>
            </a:r>
            <a:r>
              <a:rPr lang="es-AR" sz="1400" dirty="0" smtClean="0">
                <a:latin typeface="Arial"/>
                <a:cs typeface="Arial"/>
              </a:rPr>
              <a:t>puede ser </a:t>
            </a:r>
            <a:r>
              <a:rPr lang="es-AR" sz="1400" spc="-5" dirty="0" smtClean="0">
                <a:latin typeface="Arial"/>
                <a:cs typeface="Arial"/>
              </a:rPr>
              <a:t>elevador </a:t>
            </a:r>
            <a:r>
              <a:rPr lang="es-AR" sz="1400" dirty="0" smtClean="0">
                <a:latin typeface="Arial"/>
                <a:cs typeface="Arial"/>
              </a:rPr>
              <a:t>o </a:t>
            </a:r>
            <a:r>
              <a:rPr lang="es-AR" sz="1400" spc="-5" dirty="0" smtClean="0">
                <a:latin typeface="Arial"/>
                <a:cs typeface="Arial"/>
              </a:rPr>
              <a:t>reductor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tensión. Tiene tres </a:t>
            </a:r>
            <a:r>
              <a:rPr lang="es-AR" sz="1400" dirty="0" smtClean="0">
                <a:latin typeface="Arial"/>
                <a:cs typeface="Arial"/>
              </a:rPr>
              <a:t> conexiones, una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las cuales </a:t>
            </a:r>
            <a:r>
              <a:rPr lang="es-AR" sz="1400" spc="-10" dirty="0" smtClean="0">
                <a:latin typeface="Arial"/>
                <a:cs typeface="Arial"/>
              </a:rPr>
              <a:t>es </a:t>
            </a:r>
            <a:r>
              <a:rPr lang="es-AR" sz="1400" spc="-5" dirty="0" smtClean="0">
                <a:latin typeface="Arial"/>
                <a:cs typeface="Arial"/>
              </a:rPr>
              <a:t>común </a:t>
            </a:r>
            <a:r>
              <a:rPr lang="es-AR" sz="1400" dirty="0" smtClean="0">
                <a:latin typeface="Arial"/>
                <a:cs typeface="Arial"/>
              </a:rPr>
              <a:t>para el </a:t>
            </a:r>
            <a:r>
              <a:rPr lang="es-AR" sz="1400" spc="-5" dirty="0" smtClean="0">
                <a:latin typeface="Arial"/>
                <a:cs typeface="Arial"/>
              </a:rPr>
              <a:t>devanado primario </a:t>
            </a:r>
            <a:r>
              <a:rPr lang="es-AR" sz="1400" dirty="0" smtClean="0">
                <a:latin typeface="Arial"/>
                <a:cs typeface="Arial"/>
              </a:rPr>
              <a:t>y </a:t>
            </a:r>
            <a:r>
              <a:rPr lang="es-AR" sz="1400" spc="-10" dirty="0" smtClean="0">
                <a:latin typeface="Arial"/>
                <a:cs typeface="Arial"/>
              </a:rPr>
              <a:t>el </a:t>
            </a:r>
            <a:r>
              <a:rPr lang="es-AR" sz="1400" spc="-5" dirty="0" smtClean="0">
                <a:latin typeface="Arial"/>
                <a:cs typeface="Arial"/>
              </a:rPr>
              <a:t> devanado secundario. </a:t>
            </a:r>
            <a:r>
              <a:rPr lang="es-AR" sz="1400" dirty="0" smtClean="0">
                <a:latin typeface="Arial"/>
                <a:cs typeface="Arial"/>
              </a:rPr>
              <a:t>La corriente </a:t>
            </a:r>
            <a:r>
              <a:rPr lang="es-AR" sz="1400" spc="-5" dirty="0" smtClean="0">
                <a:latin typeface="Arial"/>
                <a:cs typeface="Arial"/>
              </a:rPr>
              <a:t>del primario </a:t>
            </a:r>
            <a:r>
              <a:rPr lang="es-AR" sz="1400" dirty="0" smtClean="0">
                <a:latin typeface="Arial"/>
                <a:cs typeface="Arial"/>
              </a:rPr>
              <a:t>y del secundario </a:t>
            </a:r>
            <a:r>
              <a:rPr lang="es-AR" sz="1400" spc="-5" dirty="0" smtClean="0">
                <a:latin typeface="Arial"/>
                <a:cs typeface="Arial"/>
              </a:rPr>
              <a:t>circulará </a:t>
            </a:r>
            <a:r>
              <a:rPr lang="es-AR" sz="1400" dirty="0" smtClean="0">
                <a:latin typeface="Arial"/>
                <a:cs typeface="Arial"/>
              </a:rPr>
              <a:t> por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tramo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devanado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primario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si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autotransformador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elevador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por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secundario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si</a:t>
            </a:r>
            <a:r>
              <a:rPr lang="es-AR" sz="1400" spc="-10" dirty="0" smtClean="0">
                <a:latin typeface="Arial"/>
                <a:cs typeface="Arial"/>
              </a:rPr>
              <a:t> es</a:t>
            </a:r>
            <a:r>
              <a:rPr lang="es-AR" sz="1400" spc="-5" dirty="0" smtClean="0">
                <a:latin typeface="Arial"/>
                <a:cs typeface="Arial"/>
              </a:rPr>
              <a:t> reductor.</a:t>
            </a:r>
            <a:endParaRPr lang="es-AR" sz="14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6063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7365" lvl="2" indent="-495300" algn="just">
              <a:spcBef>
                <a:spcPts val="100"/>
              </a:spcBef>
              <a:buAutoNum type="arabicPeriod" startAt="2"/>
              <a:tabLst>
                <a:tab pos="5080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Potencia</a:t>
            </a:r>
            <a:r>
              <a:rPr lang="es-AR" sz="1400" b="1" spc="-3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nominal:</a:t>
            </a:r>
            <a:endParaRPr lang="es-AR" sz="1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potencia </a:t>
            </a:r>
            <a:r>
              <a:rPr lang="es-AR" sz="1400" dirty="0" smtClean="0">
                <a:latin typeface="Arial"/>
                <a:cs typeface="Arial"/>
              </a:rPr>
              <a:t>que se obtiene en el </a:t>
            </a:r>
            <a:r>
              <a:rPr lang="es-AR" sz="1400" spc="-5" dirty="0" smtClean="0">
                <a:latin typeface="Arial"/>
                <a:cs typeface="Arial"/>
              </a:rPr>
              <a:t>secundario </a:t>
            </a:r>
            <a:r>
              <a:rPr lang="es-AR" sz="1400" dirty="0" smtClean="0">
                <a:latin typeface="Arial"/>
                <a:cs typeface="Arial"/>
              </a:rPr>
              <a:t>de forma </a:t>
            </a:r>
            <a:r>
              <a:rPr lang="es-AR" sz="1400" spc="-5" dirty="0" smtClean="0">
                <a:latin typeface="Arial"/>
                <a:cs typeface="Arial"/>
              </a:rPr>
              <a:t>continúa </a:t>
            </a:r>
            <a:r>
              <a:rPr lang="es-AR" sz="1400" dirty="0" smtClean="0">
                <a:latin typeface="Arial"/>
                <a:cs typeface="Arial"/>
              </a:rPr>
              <a:t>sin </a:t>
            </a:r>
            <a:r>
              <a:rPr lang="es-AR" sz="1400" spc="-5" dirty="0" smtClean="0">
                <a:latin typeface="Arial"/>
                <a:cs typeface="Arial"/>
              </a:rPr>
              <a:t>que se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provoquen sobrecalentamientos </a:t>
            </a:r>
            <a:r>
              <a:rPr lang="es-AR" sz="1400" dirty="0" smtClean="0">
                <a:latin typeface="Arial"/>
                <a:cs typeface="Arial"/>
              </a:rPr>
              <a:t>Perdidas de </a:t>
            </a:r>
            <a:r>
              <a:rPr lang="es-AR" sz="1400" spc="-5" dirty="0" smtClean="0">
                <a:latin typeface="Arial"/>
                <a:cs typeface="Arial"/>
              </a:rPr>
              <a:t>potencia: </a:t>
            </a:r>
            <a:r>
              <a:rPr lang="es-AR" sz="1400" dirty="0" smtClean="0">
                <a:latin typeface="Arial"/>
                <a:cs typeface="Arial"/>
              </a:rPr>
              <a:t>Son </a:t>
            </a:r>
            <a:r>
              <a:rPr lang="es-AR" sz="1400" spc="-5" dirty="0" smtClean="0">
                <a:latin typeface="Arial"/>
                <a:cs typeface="Arial"/>
              </a:rPr>
              <a:t>las pérdidas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creadas </a:t>
            </a:r>
            <a:r>
              <a:rPr lang="es-AR" sz="1400" dirty="0" smtClean="0">
                <a:latin typeface="Arial"/>
                <a:cs typeface="Arial"/>
              </a:rPr>
              <a:t>por el </a:t>
            </a:r>
            <a:r>
              <a:rPr lang="es-AR" sz="1400" spc="-5" dirty="0" smtClean="0">
                <a:latin typeface="Arial"/>
                <a:cs typeface="Arial"/>
              </a:rPr>
              <a:t>efecto </a:t>
            </a:r>
            <a:r>
              <a:rPr lang="es-AR" sz="1400" dirty="0" smtClean="0">
                <a:latin typeface="Arial"/>
                <a:cs typeface="Arial"/>
              </a:rPr>
              <a:t>Joule </a:t>
            </a:r>
            <a:r>
              <a:rPr lang="es-AR" sz="1400" spc="-5" dirty="0" smtClean="0">
                <a:latin typeface="Arial"/>
                <a:cs typeface="Arial"/>
              </a:rPr>
              <a:t>tanto </a:t>
            </a:r>
            <a:r>
              <a:rPr lang="es-AR" sz="1400" dirty="0" smtClean="0">
                <a:latin typeface="Arial"/>
                <a:cs typeface="Arial"/>
              </a:rPr>
              <a:t>en el primario </a:t>
            </a:r>
            <a:r>
              <a:rPr lang="es-AR" sz="1400" spc="-5" dirty="0" smtClean="0">
                <a:latin typeface="Arial"/>
                <a:cs typeface="Arial"/>
              </a:rPr>
              <a:t>como </a:t>
            </a:r>
            <a:r>
              <a:rPr lang="es-AR" sz="1400" spc="10" dirty="0" smtClean="0">
                <a:latin typeface="Arial"/>
                <a:cs typeface="Arial"/>
              </a:rPr>
              <a:t>en </a:t>
            </a: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-5" dirty="0" smtClean="0">
                <a:latin typeface="Arial"/>
                <a:cs typeface="Arial"/>
              </a:rPr>
              <a:t>secundario </a:t>
            </a:r>
            <a:r>
              <a:rPr lang="es-AR" sz="1400" dirty="0" smtClean="0">
                <a:latin typeface="Arial"/>
                <a:cs typeface="Arial"/>
              </a:rPr>
              <a:t>por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los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arrollamientos.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507365" lvl="2" indent="-495300" algn="just">
              <a:buAutoNum type="arabicPeriod" startAt="3"/>
              <a:tabLst>
                <a:tab pos="5080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Rendimiento:</a:t>
            </a:r>
            <a:endParaRPr lang="es-AR" sz="14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20"/>
              </a:spcBef>
            </a:pPr>
            <a:r>
              <a:rPr lang="es-AR" sz="1400" dirty="0" smtClean="0">
                <a:latin typeface="Arial"/>
                <a:cs typeface="Arial"/>
              </a:rPr>
              <a:t>Es la </a:t>
            </a:r>
            <a:r>
              <a:rPr lang="es-AR" sz="1400" spc="-5" dirty="0" smtClean="0">
                <a:latin typeface="Arial"/>
                <a:cs typeface="Arial"/>
              </a:rPr>
              <a:t>relación entre </a:t>
            </a: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potencia </a:t>
            </a:r>
            <a:r>
              <a:rPr lang="es-AR" sz="1400" dirty="0" smtClean="0">
                <a:latin typeface="Arial"/>
                <a:cs typeface="Arial"/>
              </a:rPr>
              <a:t>que </a:t>
            </a:r>
            <a:r>
              <a:rPr lang="es-AR" sz="1400" spc="-5" dirty="0" smtClean="0">
                <a:latin typeface="Arial"/>
                <a:cs typeface="Arial"/>
              </a:rPr>
              <a:t>cede </a:t>
            </a: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-5" dirty="0" smtClean="0">
                <a:latin typeface="Arial"/>
                <a:cs typeface="Arial"/>
              </a:rPr>
              <a:t>transformador </a:t>
            </a:r>
            <a:r>
              <a:rPr lang="es-AR" sz="1400" dirty="0" smtClean="0">
                <a:latin typeface="Arial"/>
                <a:cs typeface="Arial"/>
              </a:rPr>
              <a:t>y la </a:t>
            </a:r>
            <a:r>
              <a:rPr lang="es-AR" sz="1400" spc="-5" dirty="0" smtClean="0">
                <a:latin typeface="Arial"/>
                <a:cs typeface="Arial"/>
              </a:rPr>
              <a:t>potencia que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absorbe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alimentación.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507365" lvl="2" indent="-495300">
              <a:buAutoNum type="arabicPeriod" startAt="4"/>
              <a:tabLst>
                <a:tab pos="5080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Tensión</a:t>
            </a:r>
            <a:r>
              <a:rPr lang="es-AR" sz="1400" b="1" spc="-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primaria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dirty="0" smtClean="0">
                <a:latin typeface="Arial"/>
                <a:cs typeface="Arial"/>
              </a:rPr>
              <a:t>y</a:t>
            </a:r>
            <a:r>
              <a:rPr lang="es-AR" sz="1400" b="1" spc="-5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secundaria:</a:t>
            </a:r>
            <a:endParaRPr lang="es-AR" sz="1400" dirty="0" smtClean="0">
              <a:latin typeface="Arial"/>
              <a:cs typeface="Arial"/>
            </a:endParaRPr>
          </a:p>
          <a:p>
            <a:pPr marL="12700" marR="6985">
              <a:lnSpc>
                <a:spcPct val="143700"/>
              </a:lnSpc>
              <a:spcBef>
                <a:spcPts val="800"/>
              </a:spcBef>
            </a:pPr>
            <a:r>
              <a:rPr lang="es-AR" sz="1400" dirty="0" smtClean="0">
                <a:latin typeface="Arial"/>
                <a:cs typeface="Arial"/>
              </a:rPr>
              <a:t>Deben</a:t>
            </a:r>
            <a:r>
              <a:rPr lang="es-AR" sz="1400" spc="5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coincidir</a:t>
            </a:r>
            <a:r>
              <a:rPr lang="es-AR" sz="1400" spc="4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</a:t>
            </a:r>
            <a:r>
              <a:rPr lang="es-AR" sz="1400" spc="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tensión</a:t>
            </a:r>
            <a:r>
              <a:rPr lang="es-AR" sz="1400" spc="4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tenemos</a:t>
            </a:r>
            <a:r>
              <a:rPr lang="es-AR" sz="1400" spc="6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para</a:t>
            </a:r>
            <a:r>
              <a:rPr lang="es-AR" sz="1400" spc="4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aplicar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primario</a:t>
            </a:r>
            <a:r>
              <a:rPr lang="es-AR" sz="1400" spc="5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4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 </a:t>
            </a:r>
            <a:r>
              <a:rPr lang="es-AR" sz="1400" spc="-5" dirty="0" smtClean="0">
                <a:latin typeface="Arial"/>
                <a:cs typeface="Arial"/>
              </a:rPr>
              <a:t>deseamos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obtener</a:t>
            </a:r>
            <a:r>
              <a:rPr lang="es-AR" sz="1400" dirty="0" smtClean="0">
                <a:latin typeface="Arial"/>
                <a:cs typeface="Arial"/>
              </a:rPr>
              <a:t> en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secundario.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8890" lvl="2">
              <a:lnSpc>
                <a:spcPct val="142900"/>
              </a:lnSpc>
              <a:spcBef>
                <a:spcPts val="830"/>
              </a:spcBef>
              <a:buAutoNum type="arabicPeriod" startAt="5"/>
              <a:tabLst>
                <a:tab pos="511175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Los</a:t>
            </a:r>
            <a:r>
              <a:rPr lang="es-AR" sz="1400" b="1" spc="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elementos</a:t>
            </a:r>
            <a:r>
              <a:rPr lang="es-AR" sz="1400" b="1" spc="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básicos</a:t>
            </a:r>
            <a:r>
              <a:rPr lang="es-AR" sz="1400" b="1" spc="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un</a:t>
            </a:r>
            <a:r>
              <a:rPr lang="es-AR" sz="1400" b="1" spc="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transformador</a:t>
            </a:r>
            <a:r>
              <a:rPr lang="es-AR" sz="1400" b="1" spc="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1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potencia</a:t>
            </a:r>
            <a:r>
              <a:rPr lang="es-AR" sz="1400" b="1" spc="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son</a:t>
            </a:r>
            <a:r>
              <a:rPr lang="es-AR" sz="1400" b="1" spc="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los </a:t>
            </a:r>
            <a:r>
              <a:rPr lang="es-AR" sz="1400" b="1" spc="-37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siguientes:</a:t>
            </a:r>
            <a:endParaRPr lang="es-AR" sz="1400" dirty="0" smtClean="0">
              <a:latin typeface="Arial"/>
              <a:cs typeface="Arial"/>
            </a:endParaRPr>
          </a:p>
          <a:p>
            <a:pPr lvl="2">
              <a:spcBef>
                <a:spcPts val="50"/>
              </a:spcBef>
              <a:buFont typeface="Arial"/>
              <a:buAutoNum type="arabicPeriod" startAt="5"/>
            </a:pPr>
            <a:endParaRPr lang="es-AR" sz="1300" dirty="0" smtClean="0">
              <a:latin typeface="Arial"/>
              <a:cs typeface="Arial"/>
            </a:endParaRPr>
          </a:p>
          <a:p>
            <a:pPr marL="697865" lvl="3" indent="-457200">
              <a:buChar char="-"/>
              <a:tabLst>
                <a:tab pos="697865" algn="l"/>
                <a:tab pos="698500" algn="l"/>
              </a:tabLst>
            </a:pPr>
            <a:r>
              <a:rPr lang="es-AR" sz="1400" dirty="0" smtClean="0">
                <a:latin typeface="Arial"/>
                <a:cs typeface="Arial"/>
              </a:rPr>
              <a:t>Núcleo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circuito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magnético.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Devanados.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Aislamiento.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Aislantes.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dirty="0" smtClean="0">
                <a:latin typeface="Arial"/>
                <a:cs typeface="Arial"/>
              </a:rPr>
              <a:t>Tanque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o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recipiente.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Boquillas.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dirty="0" smtClean="0">
                <a:latin typeface="Arial"/>
                <a:cs typeface="Arial"/>
              </a:rPr>
              <a:t>Ganchos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sujeción.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Válvula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5" dirty="0" smtClean="0">
                <a:latin typeface="Arial"/>
                <a:cs typeface="Arial"/>
              </a:rPr>
              <a:t> carga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de</a:t>
            </a:r>
            <a:r>
              <a:rPr lang="es-AR" sz="1400" spc="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aceite.</a:t>
            </a:r>
            <a:endParaRPr lang="es-AR" sz="1400" dirty="0" smtClean="0"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Válvula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drenaje.</a:t>
            </a:r>
            <a:endParaRPr lang="es-AR" sz="14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1546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7365" lvl="2" indent="-495300">
              <a:spcBef>
                <a:spcPts val="105"/>
              </a:spcBef>
              <a:buAutoNum type="arabicPeriod" startAt="6"/>
              <a:tabLst>
                <a:tab pos="5080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Clasificación de</a:t>
            </a:r>
            <a:r>
              <a:rPr lang="es-AR" sz="1400" b="1" spc="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transformadores</a:t>
            </a:r>
            <a:r>
              <a:rPr lang="es-AR" sz="1400" spc="-5" dirty="0" smtClean="0">
                <a:latin typeface="Arial"/>
                <a:cs typeface="Arial"/>
              </a:rPr>
              <a:t>.</a:t>
            </a:r>
            <a:endParaRPr lang="es-AR" sz="1400" dirty="0" smtClean="0">
              <a:latin typeface="Arial"/>
              <a:cs typeface="Arial"/>
            </a:endParaRPr>
          </a:p>
          <a:p>
            <a:pPr lvl="2">
              <a:spcBef>
                <a:spcPts val="40"/>
              </a:spcBef>
              <a:buFont typeface="Arial"/>
              <a:buAutoNum type="arabicPeriod" startAt="6"/>
            </a:pPr>
            <a:endParaRPr lang="es-AR" sz="1300" dirty="0" smtClean="0">
              <a:latin typeface="Arial"/>
              <a:cs typeface="Arial"/>
            </a:endParaRPr>
          </a:p>
          <a:p>
            <a:pPr marL="12700"/>
            <a:r>
              <a:rPr lang="es-AR" sz="1400" dirty="0" smtClean="0">
                <a:latin typeface="Arial"/>
                <a:cs typeface="Arial"/>
              </a:rPr>
              <a:t>Los</a:t>
            </a:r>
            <a:r>
              <a:rPr lang="es-AR" sz="1400" spc="-5" dirty="0" smtClean="0">
                <a:latin typeface="Arial"/>
                <a:cs typeface="Arial"/>
              </a:rPr>
              <a:t> transformadores</a:t>
            </a:r>
            <a:r>
              <a:rPr lang="es-AR" sz="1400" dirty="0" smtClean="0">
                <a:latin typeface="Arial"/>
                <a:cs typeface="Arial"/>
              </a:rPr>
              <a:t> se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pueden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clasificar</a:t>
            </a:r>
            <a:r>
              <a:rPr lang="es-AR" sz="1400" spc="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por: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lang="es-AR" sz="1400" dirty="0" smtClean="0">
              <a:latin typeface="Arial"/>
              <a:cs typeface="Arial"/>
            </a:endParaRPr>
          </a:p>
          <a:p>
            <a:pPr marL="520065" lvl="3" indent="-229235">
              <a:buFont typeface="Symbol"/>
              <a:buChar char=""/>
              <a:tabLst>
                <a:tab pos="520065" algn="l"/>
                <a:tab pos="5207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La</a:t>
            </a:r>
            <a:r>
              <a:rPr lang="es-AR" sz="1400" b="1" spc="-10" dirty="0" smtClean="0">
                <a:latin typeface="Arial"/>
                <a:cs typeface="Arial"/>
              </a:rPr>
              <a:t> </a:t>
            </a:r>
            <a:r>
              <a:rPr lang="es-AR" sz="1400" b="1" dirty="0" smtClean="0">
                <a:latin typeface="Arial"/>
                <a:cs typeface="Arial"/>
              </a:rPr>
              <a:t>forma</a:t>
            </a:r>
            <a:r>
              <a:rPr lang="es-AR" sz="1400" b="1" spc="-2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 </a:t>
            </a:r>
            <a:r>
              <a:rPr lang="es-AR" sz="1400" b="1" dirty="0" smtClean="0">
                <a:latin typeface="Arial"/>
                <a:cs typeface="Arial"/>
              </a:rPr>
              <a:t>su</a:t>
            </a:r>
            <a:r>
              <a:rPr lang="es-AR" sz="1400" b="1" spc="-3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núcleo:</a:t>
            </a:r>
            <a:endParaRPr lang="es-AR" sz="1400" dirty="0" smtClean="0">
              <a:latin typeface="Arial"/>
              <a:cs typeface="Arial"/>
            </a:endParaRPr>
          </a:p>
          <a:p>
            <a:pPr marL="926465" lvl="4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columnas.</a:t>
            </a:r>
            <a:endParaRPr lang="es-AR" sz="1400" dirty="0" smtClean="0">
              <a:latin typeface="Arial"/>
              <a:cs typeface="Arial"/>
            </a:endParaRPr>
          </a:p>
          <a:p>
            <a:pPr marL="926465" lvl="4" indent="-457834">
              <a:spcBef>
                <a:spcPts val="745"/>
              </a:spcBef>
              <a:buChar char="-"/>
              <a:tabLst>
                <a:tab pos="926465" algn="l"/>
                <a:tab pos="9271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acorazado.</a:t>
            </a:r>
            <a:endParaRPr lang="es-AR" sz="1400" dirty="0" smtClean="0">
              <a:latin typeface="Arial"/>
              <a:cs typeface="Arial"/>
            </a:endParaRPr>
          </a:p>
          <a:p>
            <a:pPr marL="926465" lvl="4" indent="-457834">
              <a:spcBef>
                <a:spcPts val="730"/>
              </a:spcBef>
              <a:buChar char="-"/>
              <a:tabLst>
                <a:tab pos="926465" algn="l"/>
                <a:tab pos="9271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envolvente.</a:t>
            </a:r>
            <a:endParaRPr lang="es-AR" sz="1400" dirty="0" smtClean="0">
              <a:latin typeface="Arial"/>
              <a:cs typeface="Arial"/>
            </a:endParaRPr>
          </a:p>
          <a:p>
            <a:pPr marL="926465" lvl="4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radial.</a:t>
            </a:r>
            <a:endParaRPr lang="es-AR" sz="1400" dirty="0" smtClean="0">
              <a:latin typeface="Arial"/>
              <a:cs typeface="Arial"/>
            </a:endParaRPr>
          </a:p>
          <a:p>
            <a:pPr marL="520065" lvl="3" indent="-229235">
              <a:spcBef>
                <a:spcPts val="825"/>
              </a:spcBef>
              <a:buFont typeface="Symbol"/>
              <a:buChar char=""/>
              <a:tabLst>
                <a:tab pos="520065" algn="l"/>
                <a:tab pos="5207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Por</a:t>
            </a:r>
            <a:r>
              <a:rPr lang="es-AR" sz="1400" b="1" spc="-10" dirty="0" smtClean="0">
                <a:latin typeface="Arial"/>
                <a:cs typeface="Arial"/>
              </a:rPr>
              <a:t> el</a:t>
            </a:r>
            <a:r>
              <a:rPr lang="es-AR" sz="1400" b="1" spc="-5" dirty="0" smtClean="0">
                <a:latin typeface="Arial"/>
                <a:cs typeface="Arial"/>
              </a:rPr>
              <a:t> número</a:t>
            </a:r>
            <a:r>
              <a:rPr lang="es-AR" sz="1400" b="1" spc="-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-30" dirty="0" smtClean="0">
                <a:latin typeface="Arial"/>
                <a:cs typeface="Arial"/>
              </a:rPr>
              <a:t> </a:t>
            </a:r>
            <a:r>
              <a:rPr lang="es-AR" sz="1400" b="1" dirty="0" smtClean="0">
                <a:latin typeface="Arial"/>
                <a:cs typeface="Arial"/>
              </a:rPr>
              <a:t>fases:</a:t>
            </a:r>
          </a:p>
          <a:p>
            <a:pPr marL="697865" indent="-457834">
              <a:spcBef>
                <a:spcPts val="8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dirty="0" smtClean="0">
                <a:latin typeface="Arial"/>
                <a:cs typeface="Arial"/>
              </a:rPr>
              <a:t>Monofásico.</a:t>
            </a:r>
          </a:p>
          <a:p>
            <a:pPr marL="697865" indent="-457834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Trifásico.</a:t>
            </a:r>
            <a:endParaRPr lang="es-AR" sz="1400" dirty="0" smtClean="0">
              <a:latin typeface="Arial"/>
              <a:cs typeface="Arial"/>
            </a:endParaRPr>
          </a:p>
          <a:p>
            <a:pPr marL="469265" indent="-457200">
              <a:spcBef>
                <a:spcPts val="83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Por </a:t>
            </a:r>
            <a:r>
              <a:rPr lang="es-AR" sz="1400" b="1" spc="-10" dirty="0" smtClean="0">
                <a:latin typeface="Arial"/>
                <a:cs typeface="Arial"/>
              </a:rPr>
              <a:t>el</a:t>
            </a:r>
            <a:r>
              <a:rPr lang="es-AR" sz="1400" b="1" spc="-5" dirty="0" smtClean="0">
                <a:latin typeface="Arial"/>
                <a:cs typeface="Arial"/>
              </a:rPr>
              <a:t> número</a:t>
            </a:r>
            <a:r>
              <a:rPr lang="es-AR" sz="1400" b="1" spc="-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</a:t>
            </a:r>
            <a:r>
              <a:rPr lang="es-AR" sz="1400" b="1" spc="-2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devanados:</a:t>
            </a:r>
            <a:endParaRPr lang="es-AR" sz="1400" dirty="0" smtClean="0">
              <a:latin typeface="Arial"/>
              <a:cs typeface="Arial"/>
            </a:endParaRPr>
          </a:p>
          <a:p>
            <a:pPr marL="697865" marR="939165">
              <a:lnSpc>
                <a:spcPct val="143600"/>
              </a:lnSpc>
            </a:pPr>
            <a:r>
              <a:rPr lang="es-AR" sz="1400" spc="-5" dirty="0" smtClean="0">
                <a:latin typeface="Arial"/>
                <a:cs typeface="Arial"/>
              </a:rPr>
              <a:t>Dos devanados.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Tres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devanados.</a:t>
            </a:r>
          </a:p>
          <a:p>
            <a:pPr marL="240665" indent="-228600">
              <a:spcBef>
                <a:spcPts val="83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Por</a:t>
            </a:r>
            <a:r>
              <a:rPr lang="es-AR" sz="1400" b="1" spc="-10" dirty="0" smtClean="0">
                <a:latin typeface="Arial"/>
                <a:cs typeface="Arial"/>
              </a:rPr>
              <a:t> el</a:t>
            </a:r>
            <a:r>
              <a:rPr lang="es-AR" sz="1400" b="1" spc="-15" dirty="0" smtClean="0">
                <a:latin typeface="Arial"/>
                <a:cs typeface="Arial"/>
              </a:rPr>
              <a:t> </a:t>
            </a:r>
            <a:r>
              <a:rPr lang="es-AR" sz="1400" b="1" dirty="0" smtClean="0">
                <a:latin typeface="Arial"/>
                <a:cs typeface="Arial"/>
              </a:rPr>
              <a:t>medio</a:t>
            </a:r>
            <a:r>
              <a:rPr lang="es-AR" sz="1400" b="1" spc="-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refrigerante:</a:t>
            </a:r>
            <a:endParaRPr lang="es-AR" sz="1400" dirty="0" smtClean="0">
              <a:latin typeface="Arial"/>
              <a:cs typeface="Arial"/>
            </a:endParaRPr>
          </a:p>
          <a:p>
            <a:pPr marL="647700" lvl="1" indent="-457834">
              <a:spcBef>
                <a:spcPts val="730"/>
              </a:spcBef>
              <a:buChar char="-"/>
              <a:tabLst>
                <a:tab pos="647700" algn="l"/>
                <a:tab pos="648335" algn="l"/>
              </a:tabLst>
            </a:pPr>
            <a:r>
              <a:rPr lang="es-AR" sz="1400" dirty="0" smtClean="0">
                <a:latin typeface="Arial"/>
                <a:cs typeface="Arial"/>
              </a:rPr>
              <a:t>Aire.</a:t>
            </a:r>
          </a:p>
          <a:p>
            <a:pPr marL="647700" lvl="1" indent="-457834">
              <a:spcBef>
                <a:spcPts val="735"/>
              </a:spcBef>
              <a:buChar char="-"/>
              <a:tabLst>
                <a:tab pos="647700" algn="l"/>
                <a:tab pos="648335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Aceite.</a:t>
            </a:r>
            <a:endParaRPr lang="es-AR" sz="14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4033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>
              <a:spcBef>
                <a:spcPts val="5"/>
              </a:spcBef>
            </a:pPr>
            <a:r>
              <a:rPr lang="es-AR" sz="1200" b="1" spc="-5" dirty="0" smtClean="0">
                <a:latin typeface="Arial"/>
                <a:cs typeface="Arial"/>
              </a:rPr>
              <a:t>5.1.7.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Tipos</a:t>
            </a:r>
            <a:r>
              <a:rPr lang="es-AR" sz="1200" b="1" spc="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enfriamiento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-5" dirty="0" smtClean="0">
                <a:latin typeface="Arial"/>
                <a:cs typeface="Arial"/>
              </a:rPr>
              <a:t> transformadores.</a:t>
            </a:r>
          </a:p>
          <a:p>
            <a:pPr marL="12700" algn="just">
              <a:spcBef>
                <a:spcPts val="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2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prevenir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rápido </a:t>
            </a:r>
            <a:r>
              <a:rPr lang="es-AR" sz="1200" dirty="0" smtClean="0">
                <a:latin typeface="Arial"/>
                <a:cs typeface="Arial"/>
              </a:rPr>
              <a:t>deterioro de </a:t>
            </a:r>
            <a:r>
              <a:rPr lang="es-AR" sz="1200" spc="-5" dirty="0" smtClean="0">
                <a:latin typeface="Arial"/>
                <a:cs typeface="Arial"/>
              </a:rPr>
              <a:t>los materiales aislantes </a:t>
            </a:r>
            <a:r>
              <a:rPr lang="es-AR" sz="1200" dirty="0" smtClean="0">
                <a:latin typeface="Arial"/>
                <a:cs typeface="Arial"/>
              </a:rPr>
              <a:t>dentro de un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transformador, </a:t>
            </a:r>
            <a:r>
              <a:rPr lang="es-AR" sz="1200" dirty="0" smtClean="0">
                <a:latin typeface="Arial"/>
                <a:cs typeface="Arial"/>
              </a:rPr>
              <a:t>se deben </a:t>
            </a:r>
            <a:r>
              <a:rPr lang="es-AR" sz="1200" spc="-5" dirty="0" smtClean="0">
                <a:latin typeface="Arial"/>
                <a:cs typeface="Arial"/>
              </a:rPr>
              <a:t>proveer </a:t>
            </a:r>
            <a:r>
              <a:rPr lang="es-AR" sz="1200" dirty="0" smtClean="0">
                <a:latin typeface="Arial"/>
                <a:cs typeface="Arial"/>
              </a:rPr>
              <a:t>los medios de </a:t>
            </a:r>
            <a:r>
              <a:rPr lang="es-AR" sz="1200" spc="-5" dirty="0" smtClean="0">
                <a:latin typeface="Arial"/>
                <a:cs typeface="Arial"/>
              </a:rPr>
              <a:t>enfriamiento adecuados, </a:t>
            </a:r>
            <a:r>
              <a:rPr lang="es-AR" sz="1200" dirty="0" smtClean="0">
                <a:latin typeface="Arial"/>
                <a:cs typeface="Arial"/>
              </a:rPr>
              <a:t> tanto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núcleo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devanados.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transformadores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potencias inferiores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10" dirty="0" smtClean="0">
                <a:latin typeface="Arial"/>
                <a:cs typeface="Arial"/>
              </a:rPr>
              <a:t>50 </a:t>
            </a:r>
            <a:r>
              <a:rPr lang="es-AR" sz="1200" dirty="0" smtClean="0">
                <a:latin typeface="Arial"/>
                <a:cs typeface="Arial"/>
              </a:rPr>
              <a:t>KVA </a:t>
            </a:r>
            <a:r>
              <a:rPr lang="es-AR" sz="1200" spc="-5" dirty="0" smtClean="0">
                <a:latin typeface="Arial"/>
                <a:cs typeface="Arial"/>
              </a:rPr>
              <a:t>se </a:t>
            </a:r>
            <a:r>
              <a:rPr lang="es-AR" sz="1200" dirty="0" smtClean="0">
                <a:latin typeface="Arial"/>
                <a:cs typeface="Arial"/>
              </a:rPr>
              <a:t>pueden enfriar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 medio del </a:t>
            </a:r>
            <a:r>
              <a:rPr lang="es-AR" sz="1200" spc="-5" dirty="0" smtClean="0">
                <a:latin typeface="Arial"/>
                <a:cs typeface="Arial"/>
              </a:rPr>
              <a:t>flujo </a:t>
            </a:r>
            <a:r>
              <a:rPr lang="es-AR" sz="1200" dirty="0" smtClean="0">
                <a:latin typeface="Arial"/>
                <a:cs typeface="Arial"/>
              </a:rPr>
              <a:t>de aire </a:t>
            </a:r>
            <a:r>
              <a:rPr lang="es-AR" sz="1200" spc="-5" dirty="0" smtClean="0">
                <a:latin typeface="Arial"/>
                <a:cs typeface="Arial"/>
              </a:rPr>
              <a:t>circundante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los mismos. </a:t>
            </a:r>
            <a:r>
              <a:rPr lang="es-AR" sz="1200" dirty="0" smtClean="0">
                <a:latin typeface="Arial"/>
                <a:cs typeface="Arial"/>
              </a:rPr>
              <a:t>La caja </a:t>
            </a:r>
            <a:r>
              <a:rPr lang="es-AR" sz="1200" spc="-5" dirty="0" smtClean="0">
                <a:latin typeface="Arial"/>
                <a:cs typeface="Arial"/>
              </a:rPr>
              <a:t>metálica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contiene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habilitar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rejillas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ventilación,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manera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corrientes </a:t>
            </a:r>
            <a:r>
              <a:rPr lang="es-AR" sz="1200" dirty="0" smtClean="0">
                <a:latin typeface="Arial"/>
                <a:cs typeface="Arial"/>
              </a:rPr>
              <a:t>de aire puedan </a:t>
            </a:r>
            <a:r>
              <a:rPr lang="es-AR" sz="1200" spc="-5" dirty="0" smtClean="0">
                <a:latin typeface="Arial"/>
                <a:cs typeface="Arial"/>
              </a:rPr>
              <a:t>circular por convección </a:t>
            </a:r>
            <a:r>
              <a:rPr lang="es-AR" sz="1200" dirty="0" smtClean="0">
                <a:latin typeface="Arial"/>
                <a:cs typeface="Arial"/>
              </a:rPr>
              <a:t>sobre </a:t>
            </a:r>
            <a:r>
              <a:rPr lang="es-AR" sz="1200" spc="-5" dirty="0" smtClean="0">
                <a:latin typeface="Arial"/>
                <a:cs typeface="Arial"/>
              </a:rPr>
              <a:t>los devanados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alrededor del </a:t>
            </a:r>
            <a:r>
              <a:rPr lang="es-AR" sz="1200" spc="-5" dirty="0" smtClean="0">
                <a:latin typeface="Arial"/>
                <a:cs typeface="Arial"/>
              </a:rPr>
              <a:t>núcleo. Los transformadores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poco mayores </a:t>
            </a:r>
            <a:r>
              <a:rPr lang="es-AR" sz="1200" dirty="0" smtClean="0">
                <a:latin typeface="Arial"/>
                <a:cs typeface="Arial"/>
              </a:rPr>
              <a:t>se pueden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construir </a:t>
            </a:r>
            <a:r>
              <a:rPr lang="es-AR" sz="1200" dirty="0" smtClean="0">
                <a:latin typeface="Arial"/>
                <a:cs typeface="Arial"/>
              </a:rPr>
              <a:t>de la </a:t>
            </a:r>
            <a:r>
              <a:rPr lang="es-AR" sz="1200" spc="-5" dirty="0" smtClean="0">
                <a:latin typeface="Arial"/>
                <a:cs typeface="Arial"/>
              </a:rPr>
              <a:t>misma manera, </a:t>
            </a:r>
            <a:r>
              <a:rPr lang="es-AR" sz="1200" dirty="0" smtClean="0">
                <a:latin typeface="Arial"/>
                <a:cs typeface="Arial"/>
              </a:rPr>
              <a:t>pero </a:t>
            </a:r>
            <a:r>
              <a:rPr lang="es-AR" sz="1200" spc="-5" dirty="0" smtClean="0">
                <a:latin typeface="Arial"/>
                <a:cs typeface="Arial"/>
              </a:rPr>
              <a:t>se puede usar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circulación forzada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 limpio </a:t>
            </a:r>
            <a:r>
              <a:rPr lang="es-AR" sz="1200" spc="-5" dirty="0" smtClean="0">
                <a:latin typeface="Arial"/>
                <a:cs typeface="Arial"/>
              </a:rPr>
              <a:t>llamados tipo </a:t>
            </a:r>
            <a:r>
              <a:rPr lang="es-AR" sz="1200" dirty="0" smtClean="0">
                <a:latin typeface="Arial"/>
                <a:cs typeface="Arial"/>
              </a:rPr>
              <a:t>seco y se usan por lo </a:t>
            </a:r>
            <a:r>
              <a:rPr lang="es-AR" sz="1200" spc="-5" dirty="0" smtClean="0">
                <a:latin typeface="Arial"/>
                <a:cs typeface="Arial"/>
              </a:rPr>
              <a:t>general </a:t>
            </a:r>
            <a:r>
              <a:rPr lang="es-AR" sz="1200" dirty="0" smtClean="0">
                <a:latin typeface="Arial"/>
                <a:cs typeface="Arial"/>
              </a:rPr>
              <a:t>en el </a:t>
            </a:r>
            <a:r>
              <a:rPr lang="es-AR" sz="1200" spc="-5" dirty="0" smtClean="0">
                <a:latin typeface="Arial"/>
                <a:cs typeface="Arial"/>
              </a:rPr>
              <a:t>interior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edificios, retirados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atmósferas hostiles.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 </a:t>
            </a:r>
            <a:r>
              <a:rPr lang="es-AR" sz="1200" spc="-5" dirty="0" smtClean="0">
                <a:latin typeface="Arial"/>
                <a:cs typeface="Arial"/>
              </a:rPr>
              <a:t>distribución,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menores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200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KVA,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están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usualmente inmersos </a:t>
            </a:r>
            <a:r>
              <a:rPr lang="es-AR" sz="1200" dirty="0" smtClean="0">
                <a:latin typeface="Arial"/>
                <a:cs typeface="Arial"/>
              </a:rPr>
              <a:t>en aceite </a:t>
            </a:r>
            <a:r>
              <a:rPr lang="es-AR" sz="1200" spc="-5" dirty="0" smtClean="0">
                <a:latin typeface="Arial"/>
                <a:cs typeface="Arial"/>
              </a:rPr>
              <a:t>mineral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encerrados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tanques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acero. </a:t>
            </a:r>
            <a:r>
              <a:rPr lang="es-AR" sz="1200" dirty="0" smtClean="0">
                <a:latin typeface="Arial"/>
                <a:cs typeface="Arial"/>
              </a:rPr>
              <a:t> El </a:t>
            </a:r>
            <a:r>
              <a:rPr lang="es-AR" sz="1200" spc="-5" dirty="0" smtClean="0">
                <a:latin typeface="Arial"/>
                <a:cs typeface="Arial"/>
              </a:rPr>
              <a:t>aceite transporta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calor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trasformador hacia </a:t>
            </a:r>
            <a:r>
              <a:rPr lang="es-AR" sz="1200" dirty="0" smtClean="0">
                <a:latin typeface="Arial"/>
                <a:cs typeface="Arial"/>
              </a:rPr>
              <a:t>el tanque, donde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disipado </a:t>
            </a:r>
            <a:r>
              <a:rPr lang="es-AR" sz="1200" spc="-5" dirty="0" smtClean="0">
                <a:latin typeface="Arial"/>
                <a:cs typeface="Arial"/>
              </a:rPr>
              <a:t>por radiación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convección hacia </a:t>
            </a:r>
            <a:r>
              <a:rPr lang="es-AR" sz="1200" dirty="0" smtClean="0">
                <a:latin typeface="Arial"/>
                <a:cs typeface="Arial"/>
              </a:rPr>
              <a:t>el aire </a:t>
            </a:r>
            <a:r>
              <a:rPr lang="es-AR" sz="1200" spc="-5" dirty="0" smtClean="0">
                <a:latin typeface="Arial"/>
                <a:cs typeface="Arial"/>
              </a:rPr>
              <a:t>exterior del transformador.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Debido a que el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mejor aislante que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aire, se </a:t>
            </a:r>
            <a:r>
              <a:rPr lang="es-AR" sz="1200" spc="-10" dirty="0" smtClean="0">
                <a:latin typeface="Arial"/>
                <a:cs typeface="Arial"/>
              </a:rPr>
              <a:t>usa </a:t>
            </a:r>
            <a:r>
              <a:rPr lang="es-AR" sz="1200" spc="-5" dirty="0" smtClean="0">
                <a:latin typeface="Arial"/>
                <a:cs typeface="Arial"/>
              </a:rPr>
              <a:t>invariablemente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los transformadores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tensión.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En el </a:t>
            </a:r>
            <a:r>
              <a:rPr lang="es-AR" sz="1200" spc="-5" dirty="0" smtClean="0">
                <a:latin typeface="Arial"/>
                <a:cs typeface="Arial"/>
              </a:rPr>
              <a:t>caso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transformadores </a:t>
            </a:r>
            <a:r>
              <a:rPr lang="es-AR" sz="1200" dirty="0" smtClean="0">
                <a:latin typeface="Arial"/>
                <a:cs typeface="Arial"/>
              </a:rPr>
              <a:t>enfriados por </a:t>
            </a:r>
            <a:r>
              <a:rPr lang="es-AR" sz="1200" spc="-5" dirty="0" smtClean="0">
                <a:latin typeface="Arial"/>
                <a:cs typeface="Arial"/>
              </a:rPr>
              <a:t>aceite,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tanques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construyen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lámina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placa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acero común. Estos tanques </a:t>
            </a:r>
            <a:r>
              <a:rPr lang="es-AR" sz="1200" dirty="0" smtClean="0">
                <a:latin typeface="Arial"/>
                <a:cs typeface="Arial"/>
              </a:rPr>
              <a:t>pueden ser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lisos,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paredes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onduladas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tubos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radiadores,</a:t>
            </a:r>
            <a:r>
              <a:rPr lang="es-AR" sz="1200" dirty="0" smtClean="0">
                <a:latin typeface="Arial"/>
                <a:cs typeface="Arial"/>
              </a:rPr>
              <a:t> según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capacidad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disipación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deseada.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2648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10160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tipos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enfriamiento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clasifican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en: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</a:p>
          <a:p>
            <a:pPr marL="12700" marR="10160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Tipo ONAN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Sumergido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</a:t>
            </a:r>
            <a:r>
              <a:rPr lang="es-AR" sz="1200" dirty="0" smtClean="0">
                <a:latin typeface="Arial"/>
                <a:cs typeface="Arial"/>
              </a:rPr>
              <a:t> con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enfriamiento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propio.</a:t>
            </a:r>
            <a:r>
              <a:rPr lang="es-AR" sz="1200" dirty="0" smtClean="0">
                <a:latin typeface="Arial"/>
                <a:cs typeface="Arial"/>
              </a:rPr>
              <a:t> </a:t>
            </a:r>
          </a:p>
          <a:p>
            <a:pPr marL="12700" marR="6985" algn="just"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transformadores </a:t>
            </a:r>
            <a:r>
              <a:rPr lang="es-AR" sz="1200" spc="-10" dirty="0" smtClean="0">
                <a:latin typeface="Arial"/>
                <a:cs typeface="Arial"/>
              </a:rPr>
              <a:t>de más </a:t>
            </a:r>
            <a:r>
              <a:rPr lang="es-AR" sz="1200" dirty="0" smtClean="0">
                <a:latin typeface="Arial"/>
                <a:cs typeface="Arial"/>
              </a:rPr>
              <a:t>de 50 </a:t>
            </a:r>
            <a:r>
              <a:rPr lang="es-AR" sz="1200" spc="-5" dirty="0" err="1" smtClean="0">
                <a:latin typeface="Arial"/>
                <a:cs typeface="Arial"/>
              </a:rPr>
              <a:t>kva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usan tubos radiadores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tanques </a:t>
            </a:r>
            <a:r>
              <a:rPr lang="es-AR" sz="1200" dirty="0" smtClean="0">
                <a:latin typeface="Arial"/>
                <a:cs typeface="Arial"/>
              </a:rPr>
              <a:t> corrugados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disminuir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pérdidas;</a:t>
            </a:r>
            <a:r>
              <a:rPr lang="es-AR" sz="1200" dirty="0" smtClean="0">
                <a:latin typeface="Arial"/>
                <a:cs typeface="Arial"/>
              </a:rPr>
              <a:t> </a:t>
            </a:r>
          </a:p>
          <a:p>
            <a:pPr marL="12700" marR="6985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3000kva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usan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radiadores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desmontable.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Este</a:t>
            </a:r>
            <a:r>
              <a:rPr lang="es-AR" sz="1200" dirty="0" smtClean="0">
                <a:latin typeface="Arial"/>
                <a:cs typeface="Arial"/>
              </a:rPr>
              <a:t> tipo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voltajes </a:t>
            </a:r>
            <a:r>
              <a:rPr lang="es-AR" sz="1200" dirty="0" smtClean="0">
                <a:latin typeface="Arial"/>
                <a:cs typeface="Arial"/>
              </a:rPr>
              <a:t>de 46kv o menores puede </a:t>
            </a:r>
            <a:r>
              <a:rPr lang="es-AR" sz="1200" spc="-5" dirty="0" smtClean="0">
                <a:latin typeface="Arial"/>
                <a:cs typeface="Arial"/>
              </a:rPr>
              <a:t>tener como </a:t>
            </a:r>
            <a:r>
              <a:rPr lang="es-AR" sz="1200" dirty="0" smtClean="0">
                <a:latin typeface="Arial"/>
                <a:cs typeface="Arial"/>
              </a:rPr>
              <a:t>medio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enfriamiento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líquido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inerte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aislante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vez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ONAN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básico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sirve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norma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precio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otros.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/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ONAF</a:t>
            </a:r>
          </a:p>
          <a:p>
            <a:pPr marL="12700" marR="6350" algn="just"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Sumergido en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enfriamiento propio, </a:t>
            </a:r>
            <a:r>
              <a:rPr lang="es-AR" sz="1200" dirty="0" smtClean="0">
                <a:latin typeface="Arial"/>
                <a:cs typeface="Arial"/>
              </a:rPr>
              <a:t>por </a:t>
            </a:r>
            <a:r>
              <a:rPr lang="es-AR" sz="1200" spc="-5" dirty="0" smtClean="0">
                <a:latin typeface="Arial"/>
                <a:cs typeface="Arial"/>
              </a:rPr>
              <a:t>medio </a:t>
            </a:r>
            <a:r>
              <a:rPr lang="es-AR" sz="1200" dirty="0" smtClean="0">
                <a:latin typeface="Arial"/>
                <a:cs typeface="Arial"/>
              </a:rPr>
              <a:t>de aire </a:t>
            </a:r>
            <a:r>
              <a:rPr lang="es-AR" sz="1200" spc="-5" dirty="0" smtClean="0">
                <a:latin typeface="Arial"/>
                <a:cs typeface="Arial"/>
              </a:rPr>
              <a:t>forzado.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Este básicamente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transformador ONAN </a:t>
            </a:r>
            <a:r>
              <a:rPr lang="es-AR" sz="1200" dirty="0" smtClean="0">
                <a:latin typeface="Arial"/>
                <a:cs typeface="Arial"/>
              </a:rPr>
              <a:t>pero con </a:t>
            </a:r>
            <a:r>
              <a:rPr lang="es-AR" sz="1200" spc="-5" dirty="0" smtClean="0">
                <a:latin typeface="Arial"/>
                <a:cs typeface="Arial"/>
              </a:rPr>
              <a:t>adición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ventiladores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aumentar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capacidad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disipación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calor.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OFAN: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spcBef>
                <a:spcPts val="825"/>
              </a:spcBef>
            </a:pPr>
            <a:r>
              <a:rPr lang="es-AR" sz="1200" spc="-5" dirty="0" smtClean="0">
                <a:latin typeface="Arial"/>
                <a:cs typeface="Arial"/>
              </a:rPr>
              <a:t>Transformadores con circulación forzada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circulación natural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aire.</a:t>
            </a: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/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OFAF: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Sumergido en </a:t>
            </a:r>
            <a:r>
              <a:rPr lang="es-AR" sz="1200" spc="-5" dirty="0" smtClean="0">
                <a:latin typeface="Arial"/>
                <a:cs typeface="Arial"/>
              </a:rPr>
              <a:t>aceite, enfriado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aceite forzado </a:t>
            </a:r>
            <a:r>
              <a:rPr lang="es-AR" sz="1200" dirty="0" smtClean="0">
                <a:latin typeface="Arial"/>
                <a:cs typeface="Arial"/>
              </a:rPr>
              <a:t>y con enfriador de aire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forzado.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únicamente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desea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operen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mismo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tiempo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bombas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ventiladores;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tales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lang="es-AR" sz="1200" spc="-5" dirty="0" smtClean="0">
                <a:latin typeface="Arial"/>
                <a:cs typeface="Arial"/>
              </a:rPr>
              <a:t>condiciones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absorben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cualquier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pico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plena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15"/>
              </a:spcBef>
            </a:pPr>
            <a:endParaRPr lang="es-AR" sz="8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6186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/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OFWF: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Sumergido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enfriado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agua.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agua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enfriamiento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conducida </a:t>
            </a:r>
            <a:r>
              <a:rPr lang="es-AR" sz="1200" spc="-5" dirty="0" smtClean="0">
                <a:latin typeface="Arial"/>
                <a:cs typeface="Arial"/>
              </a:rPr>
              <a:t>por serpentines, los cuales están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 </a:t>
            </a:r>
            <a:r>
              <a:rPr lang="es-AR" sz="1200" dirty="0" smtClean="0">
                <a:latin typeface="Arial"/>
                <a:cs typeface="Arial"/>
              </a:rPr>
              <a:t>con el </a:t>
            </a:r>
            <a:r>
              <a:rPr lang="es-AR" sz="1200" spc="-5" dirty="0" smtClean="0">
                <a:latin typeface="Arial"/>
                <a:cs typeface="Arial"/>
              </a:rPr>
              <a:t>aceite aislarte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transformador.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aceite circula </a:t>
            </a:r>
            <a:r>
              <a:rPr lang="es-AR" sz="1200" dirty="0" smtClean="0">
                <a:latin typeface="Arial"/>
                <a:cs typeface="Arial"/>
              </a:rPr>
              <a:t>alrededor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serpentines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convicción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natural.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AA: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Tipo seco,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enfriamiento propio, </a:t>
            </a:r>
            <a:r>
              <a:rPr lang="es-AR" sz="1200" dirty="0" smtClean="0">
                <a:latin typeface="Arial"/>
                <a:cs typeface="Arial"/>
              </a:rPr>
              <a:t>no contiene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ni </a:t>
            </a:r>
            <a:r>
              <a:rPr lang="es-AR" sz="1200" spc="-5" dirty="0" smtClean="0">
                <a:latin typeface="Arial"/>
                <a:cs typeface="Arial"/>
              </a:rPr>
              <a:t>otros líquidos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enfriamiento;</a:t>
            </a:r>
            <a:r>
              <a:rPr lang="es-AR" sz="1200" dirty="0" smtClean="0">
                <a:latin typeface="Arial"/>
                <a:cs typeface="Arial"/>
              </a:rPr>
              <a:t> son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usados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voltajes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nominales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menores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15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Kv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pequeñas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capacidades.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AFA: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seco,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enfriado</a:t>
            </a:r>
            <a:r>
              <a:rPr lang="es-AR" sz="1200" dirty="0" smtClean="0">
                <a:latin typeface="Arial"/>
                <a:cs typeface="Arial"/>
              </a:rPr>
              <a:t> por </a:t>
            </a:r>
            <a:r>
              <a:rPr lang="es-AR" sz="1200" spc="-5" dirty="0" smtClean="0">
                <a:latin typeface="Arial"/>
                <a:cs typeface="Arial"/>
              </a:rPr>
              <a:t>aire forzado.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 </a:t>
            </a:r>
            <a:r>
              <a:rPr lang="es-AR" sz="1200" dirty="0" smtClean="0">
                <a:latin typeface="Arial"/>
                <a:cs typeface="Arial"/>
              </a:rPr>
              <a:t>tienen una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capacidad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simple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basada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circulación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forzado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ventiladores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sopladores.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52953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/>
            <a:r>
              <a:rPr lang="es-AR" sz="1200" b="1" spc="-5" dirty="0" smtClean="0">
                <a:latin typeface="Arial"/>
                <a:cs typeface="Arial"/>
              </a:rPr>
              <a:t>5.1.8.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Aislamientos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en</a:t>
            </a:r>
            <a:r>
              <a:rPr lang="es-AR" sz="1200" b="1" spc="-5" dirty="0" smtClean="0">
                <a:latin typeface="Arial"/>
                <a:cs typeface="Arial"/>
              </a:rPr>
              <a:t> transformadores.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tipos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aislamientos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potencia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dividen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4: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Clase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A: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Diseñados</a:t>
            </a:r>
            <a:r>
              <a:rPr lang="es-AR" sz="1200" spc="2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operar</a:t>
            </a:r>
            <a:r>
              <a:rPr lang="es-AR" sz="1200" spc="6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6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más</a:t>
            </a:r>
            <a:r>
              <a:rPr lang="es-AR" sz="1200" spc="6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55°C</a:t>
            </a:r>
            <a:r>
              <a:rPr lang="es-AR" sz="1200" spc="6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elevación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 temperatura, que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próximo </a:t>
            </a:r>
            <a:r>
              <a:rPr lang="es-AR" sz="1200" dirty="0" smtClean="0">
                <a:latin typeface="Arial"/>
                <a:cs typeface="Arial"/>
              </a:rPr>
              <a:t>al punto de ebullición del </a:t>
            </a:r>
            <a:r>
              <a:rPr lang="es-AR" sz="1200" spc="-5" dirty="0" smtClean="0">
                <a:latin typeface="Arial"/>
                <a:cs typeface="Arial"/>
              </a:rPr>
              <a:t>agua, </a:t>
            </a:r>
            <a:r>
              <a:rPr lang="es-AR" sz="1200" dirty="0" smtClean="0">
                <a:latin typeface="Arial"/>
                <a:cs typeface="Arial"/>
              </a:rPr>
              <a:t>pero 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tipo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seco,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previene accidentes </a:t>
            </a:r>
            <a:r>
              <a:rPr lang="es-AR" sz="1200" spc="-1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 materiales combustibles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área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transformador.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lnSpc>
                <a:spcPts val="1670"/>
              </a:lnSpc>
            </a:pPr>
            <a:endParaRPr lang="es-AR" sz="1200" spc="-5" dirty="0" smtClean="0">
              <a:latin typeface="Arial"/>
              <a:cs typeface="Arial"/>
            </a:endParaRPr>
          </a:p>
          <a:p>
            <a:pPr marL="12700" algn="just">
              <a:lnSpc>
                <a:spcPts val="1670"/>
              </a:lnSpc>
            </a:pPr>
            <a:r>
              <a:rPr lang="es-AR" sz="1200" spc="-5" dirty="0" smtClean="0">
                <a:latin typeface="Arial"/>
                <a:cs typeface="Arial"/>
              </a:rPr>
              <a:t>Clase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B: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elevación</a:t>
            </a:r>
            <a:r>
              <a:rPr lang="es-AR" sz="1200" spc="1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exceder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80°C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bobinas, por lo </a:t>
            </a:r>
            <a:r>
              <a:rPr lang="es-AR" sz="1200" spc="-5" dirty="0" smtClean="0">
                <a:latin typeface="Arial"/>
                <a:cs typeface="Arial"/>
              </a:rPr>
              <a:t>general estos transformadores son </a:t>
            </a:r>
            <a:r>
              <a:rPr lang="es-AR" sz="1200" spc="-10" dirty="0" smtClean="0">
                <a:latin typeface="Arial"/>
                <a:cs typeface="Arial"/>
              </a:rPr>
              <a:t>más </a:t>
            </a:r>
            <a:r>
              <a:rPr lang="es-AR" sz="1200" dirty="0" smtClean="0">
                <a:latin typeface="Arial"/>
                <a:cs typeface="Arial"/>
              </a:rPr>
              <a:t>pequeños que </a:t>
            </a:r>
            <a:r>
              <a:rPr lang="es-AR" sz="1200" spc="-1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5" dirty="0" smtClean="0">
                <a:latin typeface="Arial"/>
                <a:cs typeface="Arial"/>
              </a:rPr>
              <a:t> usan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aislamientos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clase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5" dirty="0" smtClean="0">
                <a:latin typeface="Arial"/>
                <a:cs typeface="Arial"/>
              </a:rPr>
              <a:t>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05"/>
              </a:spcBef>
            </a:pPr>
            <a:r>
              <a:rPr lang="es-AR" sz="1200" spc="-5" dirty="0" smtClean="0">
                <a:latin typeface="Arial"/>
                <a:cs typeface="Arial"/>
              </a:rPr>
              <a:t>Clase F: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relaciona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elevaciones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temperaturas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bobinas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hasta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115°C.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300"/>
              </a:lnSpc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Clase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H:</a:t>
            </a:r>
            <a:r>
              <a:rPr lang="es-AR" sz="1200" spc="-5" dirty="0" smtClean="0">
                <a:latin typeface="Arial"/>
                <a:cs typeface="Arial"/>
              </a:rPr>
              <a:t> Permiten</a:t>
            </a:r>
            <a:r>
              <a:rPr lang="es-AR" sz="1200" dirty="0" smtClean="0">
                <a:latin typeface="Arial"/>
                <a:cs typeface="Arial"/>
              </a:rPr>
              <a:t> diseñar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elevaciones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150°C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está</a:t>
            </a:r>
            <a:r>
              <a:rPr lang="es-AR" sz="1200" dirty="0" smtClean="0">
                <a:latin typeface="Arial"/>
                <a:cs typeface="Arial"/>
              </a:rPr>
              <a:t> operando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temperatura ambiente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40°C, </a:t>
            </a:r>
            <a:r>
              <a:rPr lang="es-AR" sz="1200" spc="-5" dirty="0" smtClean="0">
                <a:latin typeface="Arial"/>
                <a:cs typeface="Arial"/>
              </a:rPr>
              <a:t>para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alcance hasta 190°C </a:t>
            </a:r>
            <a:r>
              <a:rPr lang="es-AR" sz="1200" dirty="0" smtClean="0">
                <a:latin typeface="Arial"/>
                <a:cs typeface="Arial"/>
              </a:rPr>
              <a:t>y con el </a:t>
            </a:r>
            <a:r>
              <a:rPr lang="es-AR" sz="1200" spc="-5" dirty="0" smtClean="0">
                <a:latin typeface="Arial"/>
                <a:cs typeface="Arial"/>
              </a:rPr>
              <a:t>punto </a:t>
            </a:r>
            <a:r>
              <a:rPr lang="es-AR" sz="1200" spc="-10" dirty="0" smtClean="0">
                <a:latin typeface="Arial"/>
                <a:cs typeface="Arial"/>
              </a:rPr>
              <a:t>más </a:t>
            </a:r>
            <a:r>
              <a:rPr lang="es-AR" sz="1200" dirty="0" smtClean="0">
                <a:latin typeface="Arial"/>
                <a:cs typeface="Arial"/>
              </a:rPr>
              <a:t>caliente no </a:t>
            </a:r>
            <a:r>
              <a:rPr lang="es-AR" sz="1200" spc="-5" dirty="0" smtClean="0">
                <a:latin typeface="Arial"/>
                <a:cs typeface="Arial"/>
              </a:rPr>
              <a:t>exceda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220°C.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1318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es-AR" sz="1200" b="1" spc="-5" dirty="0" smtClean="0">
                <a:latin typeface="Arial"/>
                <a:cs typeface="Arial"/>
              </a:rPr>
              <a:t>5.1.8.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Control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temperatura</a:t>
            </a:r>
            <a:r>
              <a:rPr lang="es-AR" sz="1200" b="1" spc="-10" dirty="0" smtClean="0">
                <a:latin typeface="Arial"/>
                <a:cs typeface="Arial"/>
              </a:rPr>
              <a:t> del</a:t>
            </a:r>
            <a:r>
              <a:rPr lang="es-AR" sz="1200" b="1" spc="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transformador.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lang="es-AR" sz="1200" spc="-5" dirty="0" smtClean="0">
                <a:latin typeface="Arial"/>
                <a:cs typeface="Arial"/>
              </a:rPr>
              <a:t>La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un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lee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medio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termómetros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mercurio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y,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algunos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casos,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medio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termopares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colocados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devanados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alimentan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milivóltmetros</a:t>
            </a:r>
            <a:r>
              <a:rPr lang="es-AR" sz="1200" dirty="0" smtClean="0">
                <a:latin typeface="Arial"/>
                <a:cs typeface="Arial"/>
              </a:rPr>
              <a:t> calibrados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°C.</a:t>
            </a:r>
          </a:p>
          <a:p>
            <a:pPr marL="12700" marR="5080" algn="just">
              <a:lnSpc>
                <a:spcPct val="143600"/>
              </a:lnSpc>
              <a:spcBef>
                <a:spcPts val="800"/>
              </a:spcBef>
            </a:pPr>
            <a:r>
              <a:rPr lang="es-AR" sz="1200" spc="-5" dirty="0" smtClean="0">
                <a:latin typeface="Arial"/>
                <a:cs typeface="Arial"/>
              </a:rPr>
              <a:t>Existen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varios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métodos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controlar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temperatura;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modernos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control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temperatura </a:t>
            </a:r>
            <a:r>
              <a:rPr lang="es-AR" sz="1200" dirty="0" smtClean="0">
                <a:latin typeface="Arial"/>
                <a:cs typeface="Arial"/>
              </a:rPr>
              <a:t>por medio </a:t>
            </a:r>
            <a:r>
              <a:rPr lang="es-AR" sz="1200" spc="-5" dirty="0" smtClean="0">
                <a:latin typeface="Arial"/>
                <a:cs typeface="Arial"/>
              </a:rPr>
              <a:t>del dispositivo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imagen térmica con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relevador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T.R.O.,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protección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5" dirty="0" smtClean="0">
                <a:latin typeface="Arial"/>
                <a:cs typeface="Arial"/>
              </a:rPr>
              <a:t> relevador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Buchholz</a:t>
            </a:r>
            <a:r>
              <a:rPr lang="es-AR" sz="1200" spc="-5" dirty="0" smtClean="0">
                <a:latin typeface="Arial"/>
                <a:cs typeface="Arial"/>
              </a:rPr>
              <a:t>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El método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imagen térmica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basa </a:t>
            </a:r>
            <a:r>
              <a:rPr lang="es-AR" sz="1200" dirty="0" smtClean="0">
                <a:latin typeface="Arial"/>
                <a:cs typeface="Arial"/>
              </a:rPr>
              <a:t>en que cualquier </a:t>
            </a:r>
            <a:r>
              <a:rPr lang="es-AR" sz="1200" spc="-5" dirty="0" smtClean="0">
                <a:latin typeface="Arial"/>
                <a:cs typeface="Arial"/>
              </a:rPr>
              <a:t>sobrecarga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corto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</a:t>
            </a:r>
            <a:r>
              <a:rPr lang="es-AR" sz="1200" dirty="0" smtClean="0">
                <a:latin typeface="Arial"/>
                <a:cs typeface="Arial"/>
              </a:rPr>
              <a:t> dentro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manifiesta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dirty="0" smtClean="0">
                <a:latin typeface="Arial"/>
                <a:cs typeface="Arial"/>
              </a:rPr>
              <a:t> una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variación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corriente.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está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constituido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un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resistencia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calefacción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caldeo;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alrededor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encuentra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bobina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cuya función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recibir</a:t>
            </a:r>
            <a:r>
              <a:rPr lang="es-AR" sz="1200" dirty="0" smtClean="0">
                <a:latin typeface="Arial"/>
                <a:cs typeface="Arial"/>
              </a:rPr>
              <a:t> la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devanados,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detecta</a:t>
            </a:r>
            <a:r>
              <a:rPr lang="es-AR" sz="1200" dirty="0" smtClean="0">
                <a:latin typeface="Arial"/>
                <a:cs typeface="Arial"/>
              </a:rPr>
              <a:t> 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corriente.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 smtClean="0"/>
          </a:p>
          <a:p>
            <a:pPr marL="127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circula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bobina,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variar,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crea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lang="es-AR" sz="1200" dirty="0" smtClean="0">
                <a:latin typeface="Arial"/>
                <a:cs typeface="Arial"/>
              </a:rPr>
              <a:t>en la</a:t>
            </a:r>
            <a:r>
              <a:rPr lang="es-AR" sz="1200" spc="-5" dirty="0" smtClean="0">
                <a:latin typeface="Arial"/>
                <a:cs typeface="Arial"/>
              </a:rPr>
              <a:t> resistencia,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indica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un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milivóltmetro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graduado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°C.</a:t>
            </a: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err="1" smtClean="0">
                <a:latin typeface="Arial"/>
                <a:cs typeface="Arial"/>
              </a:rPr>
              <a:t>milivóltmetro</a:t>
            </a:r>
            <a:r>
              <a:rPr lang="es-AR" sz="1200" spc="-5" dirty="0" smtClean="0">
                <a:latin typeface="Arial"/>
                <a:cs typeface="Arial"/>
              </a:rPr>
              <a:t> se conecta </a:t>
            </a:r>
            <a:r>
              <a:rPr lang="es-AR" sz="1200" dirty="0" smtClean="0">
                <a:latin typeface="Arial"/>
                <a:cs typeface="Arial"/>
              </a:rPr>
              <a:t>por medio de un </a:t>
            </a:r>
            <a:r>
              <a:rPr lang="es-AR" sz="1200" spc="-5" dirty="0" smtClean="0">
                <a:latin typeface="Arial"/>
                <a:cs typeface="Arial"/>
              </a:rPr>
              <a:t>puntero </a:t>
            </a:r>
            <a:r>
              <a:rPr lang="es-AR" sz="1200" dirty="0" smtClean="0">
                <a:latin typeface="Arial"/>
                <a:cs typeface="Arial"/>
              </a:rPr>
              <a:t>o un </a:t>
            </a:r>
            <a:r>
              <a:rPr lang="es-AR" sz="1200" spc="-5" dirty="0" smtClean="0">
                <a:latin typeface="Arial"/>
                <a:cs typeface="Arial"/>
              </a:rPr>
              <a:t>relevador T.R.O. </a:t>
            </a:r>
            <a:r>
              <a:rPr lang="es-AR" sz="1200" dirty="0" smtClean="0">
                <a:latin typeface="Arial"/>
                <a:cs typeface="Arial"/>
              </a:rPr>
              <a:t> que </a:t>
            </a:r>
            <a:r>
              <a:rPr lang="es-AR" sz="1200" spc="-5" dirty="0" smtClean="0">
                <a:latin typeface="Arial"/>
                <a:cs typeface="Arial"/>
              </a:rPr>
              <a:t>consiste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3 </a:t>
            </a:r>
            <a:r>
              <a:rPr lang="es-AR" sz="1200" spc="-5" dirty="0" smtClean="0">
                <a:latin typeface="Arial"/>
                <a:cs typeface="Arial"/>
              </a:rPr>
              <a:t>micro-</a:t>
            </a:r>
            <a:r>
              <a:rPr lang="es-AR" sz="1200" spc="-5" dirty="0" err="1" smtClean="0">
                <a:latin typeface="Arial"/>
                <a:cs typeface="Arial"/>
              </a:rPr>
              <a:t>switch</a:t>
            </a:r>
            <a:r>
              <a:rPr lang="es-AR" sz="1200" spc="-5" dirty="0" smtClean="0">
                <a:latin typeface="Arial"/>
                <a:cs typeface="Arial"/>
              </a:rPr>
              <a:t>: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primero </a:t>
            </a:r>
            <a:r>
              <a:rPr lang="es-AR" sz="1200" dirty="0" smtClean="0">
                <a:latin typeface="Arial"/>
                <a:cs typeface="Arial"/>
              </a:rPr>
              <a:t>opera a </a:t>
            </a:r>
            <a:r>
              <a:rPr lang="es-AR" sz="1200" spc="-5" dirty="0" smtClean="0">
                <a:latin typeface="Arial"/>
                <a:cs typeface="Arial"/>
              </a:rPr>
              <a:t>una temperatura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terminada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alarma,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segundo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hace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temperatura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límite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acciona a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bobina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disparo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interruptor, quedando </a:t>
            </a:r>
            <a:r>
              <a:rPr lang="es-AR" sz="1200" dirty="0" smtClean="0">
                <a:latin typeface="Arial"/>
                <a:cs typeface="Arial"/>
              </a:rPr>
              <a:t>e </a:t>
            </a:r>
            <a:r>
              <a:rPr lang="es-AR" sz="1200" spc="-5" dirty="0" smtClean="0">
                <a:latin typeface="Arial"/>
                <a:cs typeface="Arial"/>
              </a:rPr>
              <a:t>transformador </a:t>
            </a:r>
            <a:r>
              <a:rPr lang="es-AR" sz="1200" dirty="0" smtClean="0">
                <a:latin typeface="Arial"/>
                <a:cs typeface="Arial"/>
              </a:rPr>
              <a:t> fuera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servicio.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También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relé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Bochholz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sirve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controlar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5" dirty="0" smtClean="0">
                <a:latin typeface="Arial"/>
                <a:cs typeface="Arial"/>
              </a:rPr>
              <a:t> temperatura</a:t>
            </a:r>
            <a:r>
              <a:rPr lang="es-AR" sz="1200" dirty="0" smtClean="0">
                <a:latin typeface="Arial"/>
                <a:cs typeface="Arial"/>
              </a:rPr>
              <a:t> del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transformador.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usan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tanque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conservador;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principio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operación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basa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toda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interna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va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acompañada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5" dirty="0" smtClean="0">
                <a:latin typeface="Arial"/>
                <a:cs typeface="Arial"/>
              </a:rPr>
              <a:t> producción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gases.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relé </a:t>
            </a:r>
            <a:r>
              <a:rPr lang="es-AR" sz="1200" spc="-5" dirty="0" err="1" smtClean="0">
                <a:latin typeface="Arial"/>
                <a:cs typeface="Arial"/>
              </a:rPr>
              <a:t>Buchholz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conecta </a:t>
            </a:r>
            <a:r>
              <a:rPr lang="es-AR" sz="1200" dirty="0" smtClean="0">
                <a:latin typeface="Arial"/>
                <a:cs typeface="Arial"/>
              </a:rPr>
              <a:t>en el tubo que </a:t>
            </a:r>
            <a:r>
              <a:rPr lang="es-AR" sz="1200" spc="-10" dirty="0" smtClean="0">
                <a:latin typeface="Arial"/>
                <a:cs typeface="Arial"/>
              </a:rPr>
              <a:t>va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transformador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tanque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conservador,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manera que los gases producidos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aquel </a:t>
            </a:r>
            <a:r>
              <a:rPr lang="es-AR" sz="1200" dirty="0" smtClean="0">
                <a:latin typeface="Arial"/>
                <a:cs typeface="Arial"/>
              </a:rPr>
              <a:t>hagan que 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 del </a:t>
            </a:r>
            <a:r>
              <a:rPr lang="es-AR" sz="1200" dirty="0" smtClean="0">
                <a:latin typeface="Arial"/>
                <a:cs typeface="Arial"/>
              </a:rPr>
              <a:t>tubo </a:t>
            </a:r>
            <a:r>
              <a:rPr lang="es-AR" sz="1200" spc="-5" dirty="0" smtClean="0">
                <a:latin typeface="Arial"/>
                <a:cs typeface="Arial"/>
              </a:rPr>
              <a:t>suba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nivel,: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variar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nivel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mueven </a:t>
            </a:r>
            <a:r>
              <a:rPr lang="es-AR" sz="1200" dirty="0" smtClean="0">
                <a:latin typeface="Arial"/>
                <a:cs typeface="Arial"/>
              </a:rPr>
              <a:t>y los </a:t>
            </a:r>
            <a:r>
              <a:rPr lang="es-AR" sz="1200" spc="-5" dirty="0" smtClean="0">
                <a:latin typeface="Arial"/>
                <a:cs typeface="Arial"/>
              </a:rPr>
              <a:t>flotadores </a:t>
            </a:r>
            <a:r>
              <a:rPr lang="es-AR" sz="1200" dirty="0" smtClean="0">
                <a:latin typeface="Arial"/>
                <a:cs typeface="Arial"/>
              </a:rPr>
              <a:t> que tienen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su </a:t>
            </a:r>
            <a:r>
              <a:rPr lang="es-AR" sz="1200" spc="-5" dirty="0" smtClean="0">
                <a:latin typeface="Arial"/>
                <a:cs typeface="Arial"/>
              </a:rPr>
              <a:t>interior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relevador. </a:t>
            </a:r>
            <a:r>
              <a:rPr lang="es-AR" sz="1200" dirty="0" smtClean="0">
                <a:latin typeface="Arial"/>
                <a:cs typeface="Arial"/>
              </a:rPr>
              <a:t>Los flotadores, a </a:t>
            </a:r>
            <a:r>
              <a:rPr lang="es-AR" sz="1200" spc="-5" dirty="0" smtClean="0">
                <a:latin typeface="Arial"/>
                <a:cs typeface="Arial"/>
              </a:rPr>
              <a:t>moverse, accionan </a:t>
            </a:r>
            <a:r>
              <a:rPr lang="es-AR" sz="1200" dirty="0" smtClean="0">
                <a:latin typeface="Arial"/>
                <a:cs typeface="Arial"/>
              </a:rPr>
              <a:t> un </a:t>
            </a:r>
            <a:r>
              <a:rPr lang="es-AR" sz="1200" spc="-5" dirty="0" smtClean="0">
                <a:latin typeface="Arial"/>
                <a:cs typeface="Arial"/>
              </a:rPr>
              <a:t>circuito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alarma,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mayor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accionan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disparo.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  <a:spcBef>
                <a:spcPts val="805"/>
              </a:spcBef>
            </a:pPr>
            <a:r>
              <a:rPr lang="es-AR" sz="1200" spc="-5" dirty="0" smtClean="0">
                <a:latin typeface="Arial"/>
                <a:cs typeface="Arial"/>
              </a:rPr>
              <a:t>La presión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los transformadores se </a:t>
            </a:r>
            <a:r>
              <a:rPr lang="es-AR" sz="1200" dirty="0" smtClean="0">
                <a:latin typeface="Arial"/>
                <a:cs typeface="Arial"/>
              </a:rPr>
              <a:t>controla </a:t>
            </a:r>
            <a:r>
              <a:rPr lang="es-AR" sz="1200" spc="-5" dirty="0" smtClean="0">
                <a:latin typeface="Arial"/>
                <a:cs typeface="Arial"/>
              </a:rPr>
              <a:t>normalmente </a:t>
            </a:r>
            <a:r>
              <a:rPr lang="es-AR" sz="1200" dirty="0" smtClean="0">
                <a:latin typeface="Arial"/>
                <a:cs typeface="Arial"/>
              </a:rPr>
              <a:t>por medio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manómetros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tener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accionamiento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automático.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nivel </a:t>
            </a:r>
            <a:r>
              <a:rPr lang="es-AR" sz="1200" dirty="0" smtClean="0">
                <a:latin typeface="Arial"/>
                <a:cs typeface="Arial"/>
              </a:rPr>
              <a:t>de aceite </a:t>
            </a:r>
            <a:r>
              <a:rPr lang="es-AR" sz="1200" spc="-5" dirty="0" smtClean="0">
                <a:latin typeface="Arial"/>
                <a:cs typeface="Arial"/>
              </a:rPr>
              <a:t>se controla mediante indicadores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nivel </a:t>
            </a:r>
            <a:r>
              <a:rPr lang="es-AR" sz="1200" dirty="0" smtClean="0">
                <a:latin typeface="Arial"/>
                <a:cs typeface="Arial"/>
              </a:rPr>
              <a:t>que así </a:t>
            </a:r>
            <a:r>
              <a:rPr lang="es-AR" sz="1200" spc="-5" dirty="0" smtClean="0">
                <a:latin typeface="Arial"/>
                <a:cs typeface="Arial"/>
              </a:rPr>
              <a:t>mismo </a:t>
            </a:r>
            <a:r>
              <a:rPr lang="es-AR" sz="1200" dirty="0" smtClean="0">
                <a:latin typeface="Arial"/>
                <a:cs typeface="Arial"/>
              </a:rPr>
              <a:t> pueden tener </a:t>
            </a:r>
            <a:r>
              <a:rPr lang="es-AR" sz="1200" spc="-5" dirty="0" smtClean="0">
                <a:latin typeface="Arial"/>
                <a:cs typeface="Arial"/>
              </a:rPr>
              <a:t>accionamiento automático.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rigidez dieléctrica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controla tomando </a:t>
            </a:r>
            <a:r>
              <a:rPr lang="es-AR" sz="1200" spc="-5" dirty="0" smtClean="0">
                <a:latin typeface="Arial"/>
                <a:cs typeface="Arial"/>
              </a:rPr>
              <a:t>muestras periódicamente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aceite del transformador </a:t>
            </a:r>
            <a:r>
              <a:rPr lang="es-AR" sz="1200" dirty="0" smtClean="0">
                <a:latin typeface="Arial"/>
                <a:cs typeface="Arial"/>
              </a:rPr>
              <a:t>por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válvula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muestra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encuentra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colocada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general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inferior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transformador.</a:t>
            </a:r>
            <a:endParaRPr lang="es-AR" dirty="0" smtClean="0"/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97657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>
              <a:spcBef>
                <a:spcPts val="100"/>
              </a:spcBef>
            </a:pPr>
            <a:r>
              <a:rPr lang="es-AR" sz="1200" b="1" spc="-5" dirty="0" smtClean="0">
                <a:latin typeface="Arial"/>
                <a:cs typeface="Arial"/>
              </a:rPr>
              <a:t>Conexión de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transformadores.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spcBef>
                <a:spcPts val="4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lang="es-AR" sz="12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lang="es-AR" sz="1200" b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2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delta-delta</a:t>
            </a:r>
            <a:endParaRPr lang="es-AR" sz="1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635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dirty="0" smtClean="0">
                <a:latin typeface="Arial"/>
                <a:cs typeface="Arial"/>
              </a:rPr>
              <a:t> delta-delta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emplea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normalmente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lugares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donde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existen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tensiones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relativamente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bajas;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 sistemas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distribución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utiliza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alimentar cargas trifásicas </a:t>
            </a:r>
            <a:r>
              <a:rPr lang="es-AR" sz="1200" dirty="0" smtClean="0">
                <a:latin typeface="Arial"/>
                <a:cs typeface="Arial"/>
              </a:rPr>
              <a:t>a 3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hilos.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delta-delta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dirty="0" smtClean="0">
                <a:latin typeface="Arial"/>
                <a:cs typeface="Arial"/>
              </a:rPr>
              <a:t> delta-delta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emplea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normalmente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lugares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donde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existen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tensiones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relativamente</a:t>
            </a:r>
            <a:r>
              <a:rPr lang="es-AR" sz="1200" spc="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bajas;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 sistemas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distribución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utiliza </a:t>
            </a:r>
            <a:r>
              <a:rPr lang="es-AR" sz="1200" spc="5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alimentar cargas trifásicas </a:t>
            </a:r>
            <a:r>
              <a:rPr lang="es-AR" sz="1200" dirty="0" smtClean="0">
                <a:latin typeface="Arial"/>
                <a:cs typeface="Arial"/>
              </a:rPr>
              <a:t>a 3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hilos.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delta-estrella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Esta conexión </a:t>
            </a:r>
            <a:r>
              <a:rPr lang="es-AR" sz="1200" dirty="0" smtClean="0">
                <a:latin typeface="Arial"/>
                <a:cs typeface="Arial"/>
              </a:rPr>
              <a:t>se emplea en </a:t>
            </a:r>
            <a:r>
              <a:rPr lang="es-AR" sz="1200" spc="-5" dirty="0" smtClean="0">
                <a:latin typeface="Arial"/>
                <a:cs typeface="Arial"/>
              </a:rPr>
              <a:t>aquellos sistemas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transmisión </a:t>
            </a:r>
            <a:r>
              <a:rPr lang="es-AR" sz="1200" dirty="0" smtClean="0">
                <a:latin typeface="Arial"/>
                <a:cs typeface="Arial"/>
              </a:rPr>
              <a:t>en que es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necesario </a:t>
            </a:r>
            <a:r>
              <a:rPr lang="es-AR" sz="1200" spc="-5" dirty="0" smtClean="0">
                <a:latin typeface="Arial"/>
                <a:cs typeface="Arial"/>
              </a:rPr>
              <a:t>elevar voltajes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generación.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sistemas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distribución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conveniente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debido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tener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voltajes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diferentes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(fase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neutro).</a:t>
            </a:r>
          </a:p>
          <a:p>
            <a:pPr algn="just">
              <a:spcBef>
                <a:spcPts val="3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monofásico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bancos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monofásicos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conectan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bancos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principalmente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dos tipos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circuitos: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spcBef>
                <a:spcPts val="3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a) En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alto </a:t>
            </a:r>
            <a:r>
              <a:rPr lang="es-AR" sz="1200" spc="-5" dirty="0" smtClean="0">
                <a:latin typeface="Arial"/>
                <a:cs typeface="Arial"/>
              </a:rPr>
              <a:t>voltaje.</a:t>
            </a:r>
          </a:p>
          <a:p>
            <a:pPr marL="12700" algn="just"/>
            <a:endParaRPr lang="es-AR" sz="1200" spc="-5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b)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circuitos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donde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requiera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continuidad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servicio.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Normalmente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dispone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cuatro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monofásicos,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tres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operación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uno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reserva.</a:t>
            </a:r>
          </a:p>
          <a:p>
            <a:pPr marL="12700" algn="just"/>
            <a:endParaRPr lang="es-AR" sz="1200" spc="-5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05"/>
              </a:spcBef>
            </a:pP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conexiones se</a:t>
            </a:r>
            <a:r>
              <a:rPr lang="es-AR" sz="1200" dirty="0" smtClean="0">
                <a:latin typeface="Arial"/>
                <a:cs typeface="Arial"/>
              </a:rPr>
              <a:t> hacen en </a:t>
            </a:r>
            <a:r>
              <a:rPr lang="es-AR" sz="1200" spc="-5" dirty="0" smtClean="0">
                <a:latin typeface="Arial"/>
                <a:cs typeface="Arial"/>
              </a:rPr>
              <a:t>transformadores monofásicos </a:t>
            </a:r>
            <a:r>
              <a:rPr lang="es-AR" sz="1200" dirty="0" smtClean="0">
                <a:latin typeface="Arial"/>
                <a:cs typeface="Arial"/>
              </a:rPr>
              <a:t>para formar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bancos </a:t>
            </a:r>
            <a:r>
              <a:rPr lang="es-AR" sz="1200" spc="-5" dirty="0" smtClean="0">
                <a:latin typeface="Arial"/>
                <a:cs typeface="Arial"/>
              </a:rPr>
              <a:t>trifásicos son </a:t>
            </a:r>
            <a:r>
              <a:rPr lang="es-AR" sz="1200" dirty="0" smtClean="0">
                <a:latin typeface="Arial"/>
                <a:cs typeface="Arial"/>
              </a:rPr>
              <a:t>en general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dirty="0" smtClean="0">
                <a:latin typeface="Arial"/>
                <a:cs typeface="Arial"/>
              </a:rPr>
              <a:t>mismas que </a:t>
            </a:r>
            <a:r>
              <a:rPr lang="es-AR" sz="1200" spc="-5" dirty="0" smtClean="0">
                <a:latin typeface="Arial"/>
                <a:cs typeface="Arial"/>
              </a:rPr>
              <a:t>se llevan </a:t>
            </a:r>
            <a:r>
              <a:rPr lang="es-AR" sz="1200" dirty="0" smtClean="0">
                <a:latin typeface="Arial"/>
                <a:cs typeface="Arial"/>
              </a:rPr>
              <a:t>a cabo en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endParaRPr lang="es-AR" sz="1200" spc="-5" dirty="0" smtClean="0">
              <a:latin typeface="Arial"/>
              <a:cs typeface="Arial"/>
            </a:endParaRPr>
          </a:p>
          <a:p>
            <a:pPr marL="12700"/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9227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8890" algn="just">
              <a:lnSpc>
                <a:spcPct val="143600"/>
              </a:lnSpc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estrella-estrella.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10795" algn="just">
              <a:lnSpc>
                <a:spcPct val="143200"/>
              </a:lnSpc>
              <a:spcBef>
                <a:spcPts val="825"/>
              </a:spcBef>
            </a:pPr>
            <a:r>
              <a:rPr lang="es-AR" sz="1200" spc="-5" dirty="0" smtClean="0">
                <a:latin typeface="Arial"/>
                <a:cs typeface="Arial"/>
              </a:rPr>
              <a:t>Esta conexión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emplea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tensiones muy </a:t>
            </a:r>
            <a:r>
              <a:rPr lang="es-AR" sz="1200" dirty="0" smtClean="0">
                <a:latin typeface="Arial"/>
                <a:cs typeface="Arial"/>
              </a:rPr>
              <a:t>elevadas, </a:t>
            </a:r>
            <a:r>
              <a:rPr lang="es-AR" sz="1200" spc="-10" dirty="0" smtClean="0">
                <a:latin typeface="Arial"/>
                <a:cs typeface="Arial"/>
              </a:rPr>
              <a:t>ya </a:t>
            </a:r>
            <a:r>
              <a:rPr lang="es-AR" sz="1200" dirty="0" smtClean="0">
                <a:latin typeface="Arial"/>
                <a:cs typeface="Arial"/>
              </a:rPr>
              <a:t>que se </a:t>
            </a:r>
            <a:r>
              <a:rPr lang="es-AR" sz="1200" spc="-5" dirty="0" smtClean="0">
                <a:latin typeface="Arial"/>
                <a:cs typeface="Arial"/>
              </a:rPr>
              <a:t>disminuye </a:t>
            </a:r>
            <a:r>
              <a:rPr lang="es-AR" sz="1200" dirty="0" smtClean="0">
                <a:latin typeface="Arial"/>
                <a:cs typeface="Arial"/>
              </a:rPr>
              <a:t> la </a:t>
            </a:r>
            <a:r>
              <a:rPr lang="es-AR" sz="1200" spc="-5" dirty="0" smtClean="0">
                <a:latin typeface="Arial"/>
                <a:cs typeface="Arial"/>
              </a:rPr>
              <a:t>cantidad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aislamiento. Tiene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desventaja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no </a:t>
            </a:r>
            <a:r>
              <a:rPr lang="es-AR" sz="1200" spc="-5" dirty="0" smtClean="0">
                <a:latin typeface="Arial"/>
                <a:cs typeface="Arial"/>
              </a:rPr>
              <a:t>presentar oposición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5" dirty="0" smtClean="0">
                <a:latin typeface="Arial"/>
                <a:cs typeface="Arial"/>
              </a:rPr>
              <a:t> armónicas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impares;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cambio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conectarse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hilos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retorno.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Conexión estrella-delta.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200"/>
              </a:lnSpc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utiliza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transmisión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receptoras cuya </a:t>
            </a:r>
            <a:r>
              <a:rPr lang="es-AR" sz="1200" dirty="0" smtClean="0">
                <a:latin typeface="Arial"/>
                <a:cs typeface="Arial"/>
              </a:rPr>
              <a:t>función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reducir voltajes.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sistemas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distribución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poco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usual;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emplea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algunas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ocasiones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distribución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rural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20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Kv.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4238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>
              <a:spcBef>
                <a:spcPts val="100"/>
              </a:spcBef>
            </a:pPr>
            <a:r>
              <a:rPr lang="es-AR" sz="1200" b="1" dirty="0" smtClean="0">
                <a:latin typeface="Arial"/>
                <a:cs typeface="Arial"/>
              </a:rPr>
              <a:t>5.2.  </a:t>
            </a:r>
            <a:r>
              <a:rPr lang="es-AR" sz="1200" b="1" spc="6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Interruptores de</a:t>
            </a:r>
            <a:r>
              <a:rPr lang="es-AR" sz="1200" b="1" spc="-1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potencia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lang="es-AR" sz="1200" spc="-5" dirty="0" smtClean="0">
                <a:latin typeface="Arial"/>
                <a:cs typeface="Arial"/>
              </a:rPr>
              <a:t>Un interruptor </a:t>
            </a:r>
            <a:r>
              <a:rPr lang="es-AR" sz="1200" spc="-10" dirty="0" smtClean="0">
                <a:latin typeface="Arial"/>
                <a:cs typeface="Arial"/>
              </a:rPr>
              <a:t>es un </a:t>
            </a:r>
            <a:r>
              <a:rPr lang="es-AR" sz="1200" spc="-5" dirty="0" smtClean="0">
                <a:latin typeface="Arial"/>
                <a:cs typeface="Arial"/>
              </a:rPr>
              <a:t>dispositivo cuya </a:t>
            </a:r>
            <a:r>
              <a:rPr lang="es-AR" sz="1200" dirty="0" smtClean="0">
                <a:latin typeface="Arial"/>
                <a:cs typeface="Arial"/>
              </a:rPr>
              <a:t>función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interrumpir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restablecer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continuidad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circuito eléctrico. </a:t>
            </a:r>
            <a:r>
              <a:rPr lang="es-AR" sz="1200" spc="-10" dirty="0" smtClean="0">
                <a:latin typeface="Arial"/>
                <a:cs typeface="Arial"/>
              </a:rPr>
              <a:t>Si </a:t>
            </a:r>
            <a:r>
              <a:rPr lang="es-AR" sz="1200" dirty="0" smtClean="0">
                <a:latin typeface="Arial"/>
                <a:cs typeface="Arial"/>
              </a:rPr>
              <a:t>la operación se efectúa sin </a:t>
            </a:r>
            <a:r>
              <a:rPr lang="es-AR" sz="1200" spc="-5" dirty="0" smtClean="0">
                <a:latin typeface="Arial"/>
                <a:cs typeface="Arial"/>
              </a:rPr>
              <a:t>carga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(corriente),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recibe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nombre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desconectador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cuchilla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desconectadora</a:t>
            </a:r>
            <a:r>
              <a:rPr lang="es-AR" sz="1200" spc="-5" dirty="0" smtClean="0">
                <a:latin typeface="Arial"/>
                <a:cs typeface="Arial"/>
              </a:rPr>
              <a:t>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Si la operación de </a:t>
            </a:r>
            <a:r>
              <a:rPr lang="es-AR" sz="1200" spc="-5" dirty="0" smtClean="0">
                <a:latin typeface="Arial"/>
                <a:cs typeface="Arial"/>
              </a:rPr>
              <a:t>apertura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cierre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efectúa con carga (corriente </a:t>
            </a:r>
            <a:r>
              <a:rPr lang="es-AR" sz="1200" dirty="0" smtClean="0">
                <a:latin typeface="Arial"/>
                <a:cs typeface="Arial"/>
              </a:rPr>
              <a:t> nominal), o con corriente de </a:t>
            </a:r>
            <a:r>
              <a:rPr lang="es-AR" sz="1200" spc="-5" dirty="0" smtClean="0">
                <a:latin typeface="Arial"/>
                <a:cs typeface="Arial"/>
              </a:rPr>
              <a:t>corto circuito </a:t>
            </a:r>
            <a:r>
              <a:rPr lang="es-AR" sz="1200" dirty="0" smtClean="0">
                <a:latin typeface="Arial"/>
                <a:cs typeface="Arial"/>
              </a:rPr>
              <a:t>(en </a:t>
            </a:r>
            <a:r>
              <a:rPr lang="es-AR" sz="1200" spc="-5" dirty="0" smtClean="0">
                <a:latin typeface="Arial"/>
                <a:cs typeface="Arial"/>
              </a:rPr>
              <a:t>caso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alguna perturbación),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interruptor recibe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nombre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disyuntor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interruptor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potencia.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 interruptores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caso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apertura, deben asegurar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aislamiento eléctrico 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lang="es-AR" sz="1200" spc="-5" dirty="0" smtClean="0">
                <a:latin typeface="Arial"/>
                <a:cs typeface="Arial"/>
              </a:rPr>
              <a:t>Existen distintas formas </a:t>
            </a:r>
            <a:r>
              <a:rPr lang="es-AR" sz="1200" dirty="0" smtClean="0">
                <a:latin typeface="Arial"/>
                <a:cs typeface="Arial"/>
              </a:rPr>
              <a:t>de clasificar a los </a:t>
            </a:r>
            <a:r>
              <a:rPr lang="es-AR" sz="1200" spc="-5" dirty="0" smtClean="0">
                <a:latin typeface="Arial"/>
                <a:cs typeface="Arial"/>
              </a:rPr>
              <a:t>interruptores, </a:t>
            </a:r>
            <a:r>
              <a:rPr lang="es-AR" sz="1200" dirty="0" smtClean="0">
                <a:latin typeface="Arial"/>
                <a:cs typeface="Arial"/>
              </a:rPr>
              <a:t>una es por medio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extinción, pudiendo ser: interruptores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(que </a:t>
            </a:r>
            <a:r>
              <a:rPr lang="es-AR" sz="1200" spc="-10" dirty="0" smtClean="0">
                <a:latin typeface="Arial"/>
                <a:cs typeface="Arial"/>
              </a:rPr>
              <a:t>ya </a:t>
            </a:r>
            <a:r>
              <a:rPr lang="es-AR" sz="1200" dirty="0" smtClean="0">
                <a:latin typeface="Arial"/>
                <a:cs typeface="Arial"/>
              </a:rPr>
              <a:t>no se </a:t>
            </a:r>
            <a:r>
              <a:rPr lang="es-AR" sz="1200" spc="-5" dirty="0" smtClean="0">
                <a:latin typeface="Arial"/>
                <a:cs typeface="Arial"/>
              </a:rPr>
              <a:t>utilizan),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neumáticos,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vacío</a:t>
            </a:r>
            <a:r>
              <a:rPr lang="es-AR" sz="1200" dirty="0" smtClean="0">
                <a:latin typeface="Arial"/>
                <a:cs typeface="Arial"/>
              </a:rPr>
              <a:t> 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dirty="0" smtClean="0">
                <a:latin typeface="Arial"/>
                <a:cs typeface="Arial"/>
              </a:rPr>
              <a:t> 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hexafloruro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azufre.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También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clasifican los interruptores como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construcción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"Tanque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muerto" o de </a:t>
            </a:r>
            <a:r>
              <a:rPr lang="es-AR" sz="1200" spc="-5" dirty="0" smtClean="0">
                <a:latin typeface="Arial"/>
                <a:cs typeface="Arial"/>
              </a:rPr>
              <a:t>"Tanque vivo". De tanque muerto significa </a:t>
            </a:r>
            <a:r>
              <a:rPr lang="es-AR" sz="1200" dirty="0" smtClean="0">
                <a:latin typeface="Arial"/>
                <a:cs typeface="Arial"/>
              </a:rPr>
              <a:t>que el tanque del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interruptor y todos sus </a:t>
            </a:r>
            <a:r>
              <a:rPr lang="es-AR" sz="1200" spc="-5" dirty="0" smtClean="0">
                <a:latin typeface="Arial"/>
                <a:cs typeface="Arial"/>
              </a:rPr>
              <a:t>accesorios </a:t>
            </a:r>
            <a:r>
              <a:rPr lang="es-AR" sz="1200" dirty="0" smtClean="0">
                <a:latin typeface="Arial"/>
                <a:cs typeface="Arial"/>
              </a:rPr>
              <a:t>se mantienen </a:t>
            </a:r>
            <a:r>
              <a:rPr lang="es-AR" sz="1200" spc="15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potencial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tierra </a:t>
            </a:r>
            <a:r>
              <a:rPr lang="es-AR" sz="1200" dirty="0" smtClean="0">
                <a:latin typeface="Arial"/>
                <a:cs typeface="Arial"/>
              </a:rPr>
              <a:t>y que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fuente </a:t>
            </a:r>
            <a:r>
              <a:rPr lang="es-AR" sz="1200" spc="-5" dirty="0" smtClean="0">
                <a:latin typeface="Arial"/>
                <a:cs typeface="Arial"/>
              </a:rPr>
              <a:t>externa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conexiones </a:t>
            </a:r>
            <a:r>
              <a:rPr lang="es-AR" sz="1200" dirty="0" smtClean="0">
                <a:latin typeface="Arial"/>
                <a:cs typeface="Arial"/>
              </a:rPr>
              <a:t>a la </a:t>
            </a:r>
            <a:r>
              <a:rPr lang="es-AR" sz="1200" spc="-5" dirty="0" smtClean="0">
                <a:latin typeface="Arial"/>
                <a:cs typeface="Arial"/>
              </a:rPr>
              <a:t>carga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hacen </a:t>
            </a:r>
            <a:r>
              <a:rPr lang="es-AR" sz="1200" dirty="0" smtClean="0">
                <a:latin typeface="Arial"/>
                <a:cs typeface="Arial"/>
              </a:rPr>
              <a:t>por </a:t>
            </a:r>
            <a:r>
              <a:rPr lang="es-AR" sz="1200" spc="-5" dirty="0" smtClean="0">
                <a:latin typeface="Arial"/>
                <a:cs typeface="Arial"/>
              </a:rPr>
              <a:t>medio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boquillas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convencionales. De tanque </a:t>
            </a:r>
            <a:r>
              <a:rPr lang="es-AR" sz="1200" spc="-10" dirty="0" smtClean="0">
                <a:latin typeface="Arial"/>
                <a:cs typeface="Arial"/>
              </a:rPr>
              <a:t>vivo </a:t>
            </a:r>
            <a:r>
              <a:rPr lang="es-AR" sz="1200" spc="-5" dirty="0" smtClean="0">
                <a:latin typeface="Arial"/>
                <a:cs typeface="Arial"/>
              </a:rPr>
              <a:t>significa </a:t>
            </a:r>
            <a:r>
              <a:rPr lang="es-AR" sz="1200" dirty="0" smtClean="0">
                <a:latin typeface="Arial"/>
                <a:cs typeface="Arial"/>
              </a:rPr>
              <a:t>que las </a:t>
            </a:r>
            <a:r>
              <a:rPr lang="es-AR" sz="1200" spc="-5" dirty="0" smtClean="0">
                <a:latin typeface="Arial"/>
                <a:cs typeface="Arial"/>
              </a:rPr>
              <a:t>partes metálicas </a:t>
            </a:r>
            <a:r>
              <a:rPr lang="es-AR" sz="1200" dirty="0" smtClean="0">
                <a:latin typeface="Arial"/>
                <a:cs typeface="Arial"/>
              </a:rPr>
              <a:t>y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porcelana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dirty="0" smtClean="0">
                <a:latin typeface="Arial"/>
                <a:cs typeface="Arial"/>
              </a:rPr>
              <a:t> contienen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mecanismo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interrupción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encuentran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montadas sobre </a:t>
            </a:r>
            <a:r>
              <a:rPr lang="es-AR" sz="1200" dirty="0" smtClean="0">
                <a:latin typeface="Arial"/>
                <a:cs typeface="Arial"/>
              </a:rPr>
              <a:t>columnas de </a:t>
            </a:r>
            <a:r>
              <a:rPr lang="es-AR" sz="1200" spc="-5" dirty="0" smtClean="0">
                <a:latin typeface="Arial"/>
                <a:cs typeface="Arial"/>
              </a:rPr>
              <a:t>porcelana aislante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están, </a:t>
            </a:r>
            <a:r>
              <a:rPr lang="es-AR" sz="1200" dirty="0" smtClean="0">
                <a:latin typeface="Arial"/>
                <a:cs typeface="Arial"/>
              </a:rPr>
              <a:t>por lo </a:t>
            </a:r>
            <a:r>
              <a:rPr lang="es-AR" sz="1200" spc="-5" dirty="0" smtClean="0">
                <a:latin typeface="Arial"/>
                <a:cs typeface="Arial"/>
              </a:rPr>
              <a:t>tanto, </a:t>
            </a:r>
            <a:r>
              <a:rPr lang="es-AR" sz="1200" spc="-1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línea.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788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>
              <a:spcBef>
                <a:spcPts val="100"/>
              </a:spcBef>
            </a:pPr>
            <a:r>
              <a:rPr lang="es-AR" sz="1200" b="1" spc="5" dirty="0" smtClean="0">
                <a:latin typeface="Arial"/>
                <a:cs typeface="Arial"/>
              </a:rPr>
              <a:t>5.2.1.Tipos</a:t>
            </a:r>
            <a:r>
              <a:rPr lang="es-AR" sz="1200" b="1" spc="-1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interruptores.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Interruptor</a:t>
            </a:r>
            <a:r>
              <a:rPr lang="es-AR" sz="1200" spc="-10" dirty="0" smtClean="0">
                <a:latin typeface="Arial"/>
                <a:cs typeface="Arial"/>
              </a:rPr>
              <a:t> de</a:t>
            </a:r>
            <a:r>
              <a:rPr lang="es-AR" sz="1200" spc="-5" dirty="0" smtClean="0">
                <a:latin typeface="Arial"/>
                <a:cs typeface="Arial"/>
              </a:rPr>
              <a:t> aceite.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aceite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clasificar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grupos: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gran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volumen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aceite.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81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pequeño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volumen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gran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volumen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5" dirty="0" smtClean="0">
                <a:latin typeface="Arial"/>
                <a:cs typeface="Arial"/>
              </a:rPr>
              <a:t>aceite.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Estos </a:t>
            </a:r>
            <a:r>
              <a:rPr lang="es-AR" sz="1200" spc="-5" dirty="0" smtClean="0">
                <a:latin typeface="Arial"/>
                <a:cs typeface="Arial"/>
              </a:rPr>
              <a:t>interruptores </a:t>
            </a:r>
            <a:r>
              <a:rPr lang="es-AR" sz="1200" dirty="0" smtClean="0">
                <a:latin typeface="Arial"/>
                <a:cs typeface="Arial"/>
              </a:rPr>
              <a:t>reciben ese </a:t>
            </a:r>
            <a:r>
              <a:rPr lang="es-AR" sz="1200" spc="-5" dirty="0" smtClean="0">
                <a:latin typeface="Arial"/>
                <a:cs typeface="Arial"/>
              </a:rPr>
              <a:t>nombre </a:t>
            </a:r>
            <a:r>
              <a:rPr lang="es-AR" sz="1200" dirty="0" smtClean="0">
                <a:latin typeface="Arial"/>
                <a:cs typeface="Arial"/>
              </a:rPr>
              <a:t>debido a la </a:t>
            </a:r>
            <a:r>
              <a:rPr lang="es-AR" sz="1200" spc="-5" dirty="0" smtClean="0">
                <a:latin typeface="Arial"/>
                <a:cs typeface="Arial"/>
              </a:rPr>
              <a:t>gran </a:t>
            </a:r>
            <a:r>
              <a:rPr lang="es-AR" sz="1200" dirty="0" smtClean="0">
                <a:latin typeface="Arial"/>
                <a:cs typeface="Arial"/>
              </a:rPr>
              <a:t>cantidad de aceite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contienen.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Generalmente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constituyen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tanques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cilíndricos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 </a:t>
            </a:r>
            <a:r>
              <a:rPr lang="es-AR" sz="1200" spc="-5" dirty="0" smtClean="0">
                <a:latin typeface="Arial"/>
                <a:cs typeface="Arial"/>
              </a:rPr>
              <a:t>monofásicos.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trifásicos </a:t>
            </a:r>
            <a:r>
              <a:rPr lang="es-AR" sz="1200" dirty="0" smtClean="0">
                <a:latin typeface="Arial"/>
                <a:cs typeface="Arial"/>
              </a:rPr>
              <a:t>son para </a:t>
            </a:r>
            <a:r>
              <a:rPr lang="es-AR" sz="1200" spc="-5" dirty="0" smtClean="0">
                <a:latin typeface="Arial"/>
                <a:cs typeface="Arial"/>
              </a:rPr>
              <a:t>operar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voltajes relativamente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pequeños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sus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encuentran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contenidos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un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recipiente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común,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separados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sí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separadores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(aislante).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razones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seguridad,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tensiones elevadas </a:t>
            </a:r>
            <a:r>
              <a:rPr lang="es-AR" sz="1200" dirty="0" smtClean="0">
                <a:latin typeface="Arial"/>
                <a:cs typeface="Arial"/>
              </a:rPr>
              <a:t>se emplean </a:t>
            </a:r>
            <a:r>
              <a:rPr lang="es-AR" sz="1200" spc="-5" dirty="0" smtClean="0">
                <a:latin typeface="Arial"/>
                <a:cs typeface="Arial"/>
              </a:rPr>
              <a:t>interruptores monofásicos </a:t>
            </a:r>
            <a:r>
              <a:rPr lang="es-AR" sz="1200" dirty="0" smtClean="0">
                <a:latin typeface="Arial"/>
                <a:cs typeface="Arial"/>
              </a:rPr>
              <a:t>(uno </a:t>
            </a:r>
            <a:r>
              <a:rPr lang="es-AR" sz="1200" spc="-5" dirty="0" smtClean="0">
                <a:latin typeface="Arial"/>
                <a:cs typeface="Arial"/>
              </a:rPr>
              <a:t>por base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trifásicos.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partes</a:t>
            </a:r>
            <a:r>
              <a:rPr lang="es-AR" sz="1200" spc="-5" dirty="0" smtClean="0">
                <a:latin typeface="Arial"/>
                <a:cs typeface="Arial"/>
              </a:rPr>
              <a:t> fundamentales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interruptores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son: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Tanque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recipientes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Cámara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 fijos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Conectores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(elementos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circuito)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Vástago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móviles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refrigeración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>
              <a:lnSpc>
                <a:spcPct val="142900"/>
              </a:lnSpc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opera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debido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2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falla,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2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móviles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desplazan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hacia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abajo, separándose</a:t>
            </a:r>
            <a:r>
              <a:rPr lang="es-AR" sz="1200" spc="-1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contactos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fijos.</a:t>
            </a:r>
          </a:p>
          <a:p>
            <a:pPr marL="127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alejarse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3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3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móviles</a:t>
            </a:r>
            <a:r>
              <a:rPr lang="es-AR" sz="1200" spc="3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3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fijos,</a:t>
            </a:r>
            <a:r>
              <a:rPr lang="es-AR" sz="1200" spc="3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va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creando</a:t>
            </a:r>
            <a:r>
              <a:rPr lang="es-AR" sz="1200" spc="3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2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</a:t>
            </a:r>
            <a:endParaRPr lang="es-AR" sz="1200" dirty="0" smtClean="0">
              <a:latin typeface="Arial"/>
              <a:cs typeface="Arial"/>
            </a:endParaRPr>
          </a:p>
          <a:p>
            <a:pPr marL="12700" marR="10795" algn="just">
              <a:lnSpc>
                <a:spcPct val="143600"/>
              </a:lnSpc>
            </a:pPr>
            <a:r>
              <a:rPr lang="es-AR" sz="1200" spc="-5" dirty="0" smtClean="0">
                <a:latin typeface="Arial"/>
                <a:cs typeface="Arial"/>
              </a:rPr>
              <a:t>distancia entre ellos, </a:t>
            </a:r>
            <a:r>
              <a:rPr lang="es-AR" sz="1200" dirty="0" smtClean="0">
                <a:latin typeface="Arial"/>
                <a:cs typeface="Arial"/>
              </a:rPr>
              <a:t>y en </a:t>
            </a:r>
            <a:r>
              <a:rPr lang="es-AR" sz="1200" spc="-5" dirty="0" smtClean="0">
                <a:latin typeface="Arial"/>
                <a:cs typeface="Arial"/>
              </a:rPr>
              <a:t>función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esta distancia está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longitud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arco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0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arco </a:t>
            </a:r>
            <a:r>
              <a:rPr lang="es-AR" sz="1200" spc="-10" dirty="0" smtClean="0">
                <a:latin typeface="Arial"/>
                <a:cs typeface="Arial"/>
              </a:rPr>
              <a:t>da </a:t>
            </a:r>
            <a:r>
              <a:rPr lang="es-AR" sz="1200" spc="-5" dirty="0" smtClean="0">
                <a:latin typeface="Arial"/>
                <a:cs typeface="Arial"/>
              </a:rPr>
              <a:t>lugar </a:t>
            </a:r>
            <a:r>
              <a:rPr lang="es-AR" sz="1200" dirty="0" smtClean="0">
                <a:latin typeface="Arial"/>
                <a:cs typeface="Arial"/>
              </a:rPr>
              <a:t>a la </a:t>
            </a:r>
            <a:r>
              <a:rPr lang="es-AR" sz="1200" spc="-5" dirty="0" smtClean="0">
                <a:latin typeface="Arial"/>
                <a:cs typeface="Arial"/>
              </a:rPr>
              <a:t>formación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gases, </a:t>
            </a:r>
            <a:r>
              <a:rPr lang="es-AR" sz="1200" dirty="0" smtClean="0">
                <a:latin typeface="Arial"/>
                <a:cs typeface="Arial"/>
              </a:rPr>
              <a:t>de tal manera que se </a:t>
            </a:r>
            <a:r>
              <a:rPr lang="es-AR" sz="1200" spc="-5" dirty="0" smtClean="0">
                <a:latin typeface="Arial"/>
                <a:cs typeface="Arial"/>
              </a:rPr>
              <a:t>crea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burbuja de </a:t>
            </a:r>
            <a:r>
              <a:rPr lang="es-AR" sz="1200" spc="-5" dirty="0" smtClean="0">
                <a:latin typeface="Arial"/>
                <a:cs typeface="Arial"/>
              </a:rPr>
              <a:t>gas </a:t>
            </a:r>
            <a:r>
              <a:rPr lang="es-AR" sz="1200" dirty="0" smtClean="0">
                <a:latin typeface="Arial"/>
                <a:cs typeface="Arial"/>
              </a:rPr>
              <a:t>alrededor de </a:t>
            </a:r>
            <a:r>
              <a:rPr lang="es-AR" sz="1200" spc="-5" dirty="0" smtClean="0">
                <a:latin typeface="Arial"/>
                <a:cs typeface="Arial"/>
              </a:rPr>
              <a:t>los contactos,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desplaza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determinada </a:t>
            </a:r>
            <a:r>
              <a:rPr lang="es-AR" sz="1200" dirty="0" smtClean="0">
                <a:latin typeface="Arial"/>
                <a:cs typeface="Arial"/>
              </a:rPr>
              <a:t> cantidad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aceite.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Conforme aumenta </a:t>
            </a:r>
            <a:r>
              <a:rPr lang="es-AR" sz="1200" dirty="0" smtClean="0">
                <a:latin typeface="Arial"/>
                <a:cs typeface="Arial"/>
              </a:rPr>
              <a:t>la separación </a:t>
            </a:r>
            <a:r>
              <a:rPr lang="es-AR" sz="1200" spc="-5" dirty="0" smtClean="0">
                <a:latin typeface="Arial"/>
                <a:cs typeface="Arial"/>
              </a:rPr>
              <a:t>entre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contactos, </a:t>
            </a:r>
            <a:r>
              <a:rPr lang="es-AR" sz="1200" spc="-10" dirty="0" smtClean="0">
                <a:latin typeface="Arial"/>
                <a:cs typeface="Arial"/>
              </a:rPr>
              <a:t>el </a:t>
            </a:r>
            <a:r>
              <a:rPr lang="es-AR" sz="1200" dirty="0" smtClean="0">
                <a:latin typeface="Arial"/>
                <a:cs typeface="Arial"/>
              </a:rPr>
              <a:t>arco </a:t>
            </a:r>
            <a:r>
              <a:rPr lang="es-AR" sz="1200" spc="-5" dirty="0" smtClean="0">
                <a:latin typeface="Arial"/>
                <a:cs typeface="Arial"/>
              </a:rPr>
              <a:t>crece </a:t>
            </a:r>
            <a:r>
              <a:rPr lang="es-AR" sz="1200" dirty="0" smtClean="0">
                <a:latin typeface="Arial"/>
                <a:cs typeface="Arial"/>
              </a:rPr>
              <a:t>y la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burbuja se </a:t>
            </a:r>
            <a:r>
              <a:rPr lang="es-AR" sz="1200" spc="-5" dirty="0" smtClean="0">
                <a:latin typeface="Arial"/>
                <a:cs typeface="Arial"/>
              </a:rPr>
              <a:t>hace mayor, </a:t>
            </a:r>
            <a:r>
              <a:rPr lang="es-AR" sz="1200" dirty="0" smtClean="0">
                <a:latin typeface="Arial"/>
                <a:cs typeface="Arial"/>
              </a:rPr>
              <a:t>de tal </a:t>
            </a:r>
            <a:r>
              <a:rPr lang="es-AR" sz="1200" spc="-5" dirty="0" smtClean="0">
                <a:latin typeface="Arial"/>
                <a:cs typeface="Arial"/>
              </a:rPr>
              <a:t>manera </a:t>
            </a:r>
            <a:r>
              <a:rPr lang="es-AR" sz="1200" dirty="0" smtClean="0">
                <a:latin typeface="Arial"/>
                <a:cs typeface="Arial"/>
              </a:rPr>
              <a:t>que al </a:t>
            </a:r>
            <a:r>
              <a:rPr lang="es-AR" sz="1200" spc="-5" dirty="0" smtClean="0">
                <a:latin typeface="Arial"/>
                <a:cs typeface="Arial"/>
              </a:rPr>
              <a:t>quedar los contactos </a:t>
            </a:r>
            <a:r>
              <a:rPr lang="es-AR" sz="1200" dirty="0" smtClean="0">
                <a:latin typeface="Arial"/>
                <a:cs typeface="Arial"/>
              </a:rPr>
              <a:t>en su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separación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total,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presión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ejercida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aceite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considerable,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la</a:t>
            </a:r>
            <a:r>
              <a:rPr lang="es-AR" sz="1200" spc="-5" dirty="0" smtClean="0">
                <a:latin typeface="Arial"/>
                <a:cs typeface="Arial"/>
              </a:rPr>
              <a:t> parte superior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" dirty="0" smtClean="0">
                <a:latin typeface="Arial"/>
                <a:cs typeface="Arial"/>
              </a:rPr>
              <a:t> recipiente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5" dirty="0" smtClean="0">
                <a:latin typeface="Arial"/>
                <a:cs typeface="Arial"/>
              </a:rPr>
              <a:t> instala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tubo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fuga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gases.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700"/>
              </a:lnSpc>
              <a:spcBef>
                <a:spcPts val="805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grandes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capacidades</a:t>
            </a:r>
            <a:r>
              <a:rPr lang="es-AR" sz="1200" dirty="0" smtClean="0">
                <a:latin typeface="Arial"/>
                <a:cs typeface="Arial"/>
              </a:rPr>
              <a:t> con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gran </a:t>
            </a:r>
            <a:r>
              <a:rPr lang="es-AR" sz="1200" spc="-5" dirty="0" smtClean="0">
                <a:latin typeface="Arial"/>
                <a:cs typeface="Arial"/>
              </a:rPr>
              <a:t>volumen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originan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fuertes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presiones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internas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algunas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ocasiones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causar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explosión.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disminuir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estos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  <a:hlinkClick r:id="rId3"/>
              </a:rPr>
              <a:t>riesgos</a:t>
            </a:r>
            <a:r>
              <a:rPr lang="es-AR" sz="1200" spc="5" dirty="0" smtClean="0">
                <a:latin typeface="Arial"/>
                <a:cs typeface="Arial"/>
                <a:hlinkClick r:id="rId3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idearon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dispositivos</a:t>
            </a:r>
            <a:r>
              <a:rPr lang="es-AR" sz="1200" spc="1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donde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forman las burbujas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gas, </a:t>
            </a:r>
            <a:r>
              <a:rPr lang="es-AR" sz="1200" dirty="0" smtClean="0">
                <a:latin typeface="Arial"/>
                <a:cs typeface="Arial"/>
              </a:rPr>
              <a:t>reduciendo </a:t>
            </a:r>
            <a:r>
              <a:rPr lang="es-AR" sz="1200" spc="-5" dirty="0" smtClean="0">
                <a:latin typeface="Arial"/>
                <a:cs typeface="Arial"/>
              </a:rPr>
              <a:t>las presiones </a:t>
            </a:r>
            <a:r>
              <a:rPr lang="es-AR" sz="1200" dirty="0" smtClean="0">
                <a:latin typeface="Arial"/>
                <a:cs typeface="Arial"/>
              </a:rPr>
              <a:t>a un </a:t>
            </a:r>
            <a:r>
              <a:rPr lang="es-AR" sz="1200" spc="-5" dirty="0" smtClean="0">
                <a:latin typeface="Arial"/>
                <a:cs typeface="Arial"/>
              </a:rPr>
              <a:t>volumen </a:t>
            </a:r>
            <a:r>
              <a:rPr lang="es-AR" sz="1200" dirty="0" smtClean="0">
                <a:latin typeface="Arial"/>
                <a:cs typeface="Arial"/>
              </a:rPr>
              <a:t> menor. </a:t>
            </a:r>
            <a:r>
              <a:rPr lang="es-AR" sz="1200" spc="-5" dirty="0" smtClean="0">
                <a:latin typeface="Arial"/>
                <a:cs typeface="Arial"/>
              </a:rPr>
              <a:t>Estos dispositivos reciben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nombre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"cámaras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extracción"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dentro de </a:t>
            </a:r>
            <a:r>
              <a:rPr lang="es-AR" sz="1200" spc="-5" dirty="0" smtClean="0">
                <a:latin typeface="Arial"/>
                <a:cs typeface="Arial"/>
              </a:rPr>
              <a:t>estas cámaras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extingue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arco.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  <a:hlinkClick r:id="rId4"/>
              </a:rPr>
              <a:t>procedimiento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extinción </a:t>
            </a:r>
            <a:r>
              <a:rPr lang="es-AR" sz="1200" dirty="0" smtClean="0">
                <a:latin typeface="Arial"/>
                <a:cs typeface="Arial"/>
              </a:rPr>
              <a:t> es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siguiente:</a:t>
            </a:r>
            <a:endParaRPr lang="es-AR" sz="1200" dirty="0" smtClean="0">
              <a:latin typeface="Arial"/>
              <a:cs typeface="Arial"/>
            </a:endParaRPr>
          </a:p>
          <a:p>
            <a:pPr marL="926465" marR="10160" indent="-228600">
              <a:lnSpc>
                <a:spcPct val="143700"/>
              </a:lnSpc>
              <a:spcBef>
                <a:spcPts val="810"/>
              </a:spcBef>
              <a:buChar char="-"/>
              <a:tabLst>
                <a:tab pos="926465" algn="l"/>
                <a:tab pos="927100" algn="l"/>
              </a:tabLst>
            </a:pP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ocurrir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separan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encuentran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dentro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extinción.</a:t>
            </a:r>
            <a:endParaRPr lang="es-AR" sz="1200" dirty="0" smtClean="0">
              <a:latin typeface="Arial"/>
              <a:cs typeface="Arial"/>
            </a:endParaRPr>
          </a:p>
          <a:p>
            <a:pPr marL="926465" marR="7620" indent="-228600">
              <a:lnSpc>
                <a:spcPct val="143600"/>
              </a:lnSpc>
              <a:buChar char="-"/>
              <a:tabLst>
                <a:tab pos="926465" algn="l"/>
                <a:tab pos="927100" algn="l"/>
              </a:tabLst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1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gases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producen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tienden</a:t>
            </a:r>
            <a:r>
              <a:rPr lang="es-AR" sz="1200" spc="1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escapar,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pero</a:t>
            </a:r>
            <a:r>
              <a:rPr lang="es-AR" sz="1200" spc="1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hallan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dentro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cámara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contiene</a:t>
            </a:r>
            <a:r>
              <a:rPr lang="es-AR" sz="1200" spc="2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aceite,</a:t>
            </a:r>
            <a:r>
              <a:rPr lang="es-AR" sz="1200" spc="25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originan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</a:p>
          <a:p>
            <a:pPr marL="926465">
              <a:spcBef>
                <a:spcPts val="745"/>
              </a:spcBef>
            </a:pPr>
            <a:r>
              <a:rPr lang="es-AR" sz="1200" spc="-5" dirty="0" smtClean="0">
                <a:latin typeface="Arial"/>
                <a:cs typeface="Arial"/>
              </a:rPr>
              <a:t>violenta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circulación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extingue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arco.</a:t>
            </a:r>
            <a:endParaRPr lang="es-AR" sz="1200" dirty="0" smtClean="0">
              <a:latin typeface="Arial"/>
              <a:cs typeface="Arial"/>
            </a:endParaRPr>
          </a:p>
          <a:p>
            <a:pPr marL="926465" marR="8255" indent="-228600">
              <a:lnSpc>
                <a:spcPct val="143500"/>
              </a:lnSpc>
              <a:buChar char="-"/>
              <a:tabLst>
                <a:tab pos="926465" algn="l"/>
                <a:tab pos="927100" algn="l"/>
              </a:tabLst>
            </a:pP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cámara,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arco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residual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acaba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extinguir,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entrando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nuevamente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frío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</a:t>
            </a:r>
          </a:p>
          <a:p>
            <a:pPr marL="926465" marR="8255" indent="-228600">
              <a:lnSpc>
                <a:spcPct val="143500"/>
              </a:lnSpc>
              <a:buChar char="-"/>
              <a:tabLst>
                <a:tab pos="926465" algn="l"/>
                <a:tab pos="927100" algn="l"/>
              </a:tabLst>
            </a:pPr>
            <a:endParaRPr lang="en-US" sz="1200" spc="-5" dirty="0" smtClean="0">
              <a:latin typeface="Arial"/>
              <a:cs typeface="Arial"/>
            </a:endParaRPr>
          </a:p>
          <a:p>
            <a:pPr marL="697865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-  </a:t>
            </a:r>
            <a:r>
              <a:rPr lang="es-AR" sz="1200" spc="1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arcos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extinguido,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cierran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elementos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endParaRPr lang="es-AR" sz="1200" dirty="0" smtClean="0">
              <a:latin typeface="Arial"/>
              <a:cs typeface="Arial"/>
            </a:endParaRPr>
          </a:p>
          <a:p>
            <a:pPr marL="926465" algn="just">
              <a:spcBef>
                <a:spcPts val="720"/>
              </a:spcBef>
            </a:pPr>
            <a:r>
              <a:rPr lang="es-AR" sz="1200" dirty="0" smtClean="0">
                <a:latin typeface="Arial"/>
                <a:cs typeface="Arial"/>
              </a:rPr>
              <a:t>admisión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  <a:spcBef>
                <a:spcPts val="81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elemento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desconexión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los interruptores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gran volumen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aceite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constituyen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móviles.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general</a:t>
            </a:r>
            <a:r>
              <a:rPr lang="es-AR" sz="1200" spc="-5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3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maneras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distintas: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5080" indent="-228600" algn="just">
              <a:lnSpc>
                <a:spcPct val="142900"/>
              </a:lnSpc>
              <a:spcBef>
                <a:spcPts val="830"/>
              </a:spcBef>
              <a:buSzPct val="71428"/>
              <a:buChar char="-"/>
              <a:tabLst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Mecánicamente,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 </a:t>
            </a:r>
            <a:r>
              <a:rPr lang="es-AR" sz="1200" dirty="0" smtClean="0">
                <a:latin typeface="Arial"/>
                <a:cs typeface="Arial"/>
              </a:rPr>
              <a:t>medio de </a:t>
            </a:r>
            <a:r>
              <a:rPr lang="es-AR" sz="1200" spc="-5" dirty="0" smtClean="0">
                <a:latin typeface="Arial"/>
                <a:cs typeface="Arial"/>
              </a:rPr>
              <a:t>sistemas</a:t>
            </a:r>
            <a:r>
              <a:rPr lang="es-AR" sz="1200" dirty="0" smtClean="0">
                <a:latin typeface="Arial"/>
                <a:cs typeface="Arial"/>
              </a:rPr>
              <a:t> volante-bielas o engrane-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bielas.</a:t>
            </a:r>
          </a:p>
          <a:p>
            <a:pPr marL="469265" marR="9525" indent="-228600" algn="just">
              <a:lnSpc>
                <a:spcPct val="143300"/>
              </a:lnSpc>
              <a:spcBef>
                <a:spcPts val="819"/>
              </a:spcBef>
              <a:buSzPct val="71428"/>
              <a:buChar char="-"/>
              <a:tabLst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Magnéticamente, por </a:t>
            </a:r>
            <a:r>
              <a:rPr lang="es-AR" sz="1200" dirty="0" smtClean="0">
                <a:latin typeface="Arial"/>
                <a:cs typeface="Arial"/>
              </a:rPr>
              <a:t>medio de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electroimán </a:t>
            </a:r>
            <a:r>
              <a:rPr lang="es-AR" sz="1200" dirty="0" smtClean="0">
                <a:latin typeface="Arial"/>
                <a:cs typeface="Arial"/>
              </a:rPr>
              <a:t>conocido </a:t>
            </a:r>
            <a:r>
              <a:rPr lang="es-AR" sz="1200" spc="-5" dirty="0" smtClean="0">
                <a:latin typeface="Arial"/>
                <a:cs typeface="Arial"/>
              </a:rPr>
              <a:t>como bobina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disparo </a:t>
            </a:r>
            <a:r>
              <a:rPr lang="es-AR" sz="1200" dirty="0" smtClean="0">
                <a:latin typeface="Arial"/>
                <a:cs typeface="Arial"/>
              </a:rPr>
              <a:t>que acciona el trinquete de </a:t>
            </a:r>
            <a:r>
              <a:rPr lang="es-AR" sz="1200" spc="-5" dirty="0" smtClean="0">
                <a:latin typeface="Arial"/>
                <a:cs typeface="Arial"/>
              </a:rPr>
              <a:t>retención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contactos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móviles</a:t>
            </a:r>
            <a:r>
              <a:rPr lang="es-AR" sz="1200" dirty="0" smtClean="0">
                <a:latin typeface="Arial"/>
                <a:cs typeface="Arial"/>
              </a:rPr>
              <a:t> al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energizado;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</a:t>
            </a:r>
            <a:r>
              <a:rPr lang="es-AR" sz="1200" dirty="0" smtClean="0">
                <a:latin typeface="Arial"/>
                <a:cs typeface="Arial"/>
              </a:rPr>
              <a:t> energizar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manualmente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(por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medio 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botón) 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automáticamente </a:t>
            </a:r>
            <a:r>
              <a:rPr lang="es-AR" sz="1200" dirty="0" smtClean="0">
                <a:latin typeface="Arial"/>
                <a:cs typeface="Arial"/>
              </a:rPr>
              <a:t>(por medio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relevador).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7620" indent="-228600" algn="just">
              <a:lnSpc>
                <a:spcPct val="143600"/>
              </a:lnSpc>
              <a:spcBef>
                <a:spcPts val="819"/>
              </a:spcBef>
              <a:buSzPct val="71428"/>
              <a:buChar char="-"/>
              <a:tabLst>
                <a:tab pos="46990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La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acción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conexión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desconexión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efectuar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substituyendo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volante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engranes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  <a:hlinkClick r:id="rId5"/>
              </a:rPr>
              <a:t>motor</a:t>
            </a:r>
            <a:r>
              <a:rPr lang="es-AR" sz="1200" dirty="0" smtClean="0">
                <a:latin typeface="Arial"/>
                <a:cs typeface="Arial"/>
                <a:hlinkClick r:id="rId5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puede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operarse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control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remoto.</a:t>
            </a:r>
            <a:endParaRPr lang="es-AR" sz="1200" dirty="0" smtClean="0">
              <a:latin typeface="Arial"/>
              <a:cs typeface="Arial"/>
            </a:endParaRPr>
          </a:p>
          <a:p>
            <a:pPr marL="926465" marR="8255" indent="-228600">
              <a:lnSpc>
                <a:spcPct val="143500"/>
              </a:lnSpc>
              <a:buChar char="-"/>
              <a:tabLst>
                <a:tab pos="926465" algn="l"/>
                <a:tab pos="927100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07350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es-AR" sz="1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lang="es-AR" sz="1200" b="1" i="1" spc="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lang="es-AR" sz="1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pequeño</a:t>
            </a:r>
            <a:r>
              <a:rPr lang="es-AR" sz="1200" b="1" i="1" spc="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volumen</a:t>
            </a:r>
            <a:r>
              <a:rPr lang="es-AR" sz="1200" b="1" i="1" spc="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lang="es-AR" sz="1200" b="1" i="1" spc="-1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1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aceite.</a:t>
            </a:r>
          </a:p>
          <a:p>
            <a:pPr marL="12700" algn="just"/>
            <a:endParaRPr lang="es-AR" sz="1200" b="1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lang="es-AR" sz="1200" b="1" dirty="0" smtClean="0">
                <a:latin typeface="Arial"/>
                <a:cs typeface="Arial"/>
              </a:rPr>
              <a:t>Los</a:t>
            </a:r>
            <a:r>
              <a:rPr lang="es-AR" sz="1200" b="1" spc="-6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interruptores</a:t>
            </a:r>
            <a:r>
              <a:rPr lang="es-AR" sz="1200" b="1" spc="-65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de</a:t>
            </a:r>
            <a:r>
              <a:rPr lang="es-AR" sz="1200" b="1" spc="-6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reducido</a:t>
            </a:r>
            <a:r>
              <a:rPr lang="es-AR" sz="1200" b="1" spc="-7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volumen</a:t>
            </a:r>
            <a:r>
              <a:rPr lang="es-AR" sz="1200" b="1" spc="-4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de</a:t>
            </a:r>
            <a:r>
              <a:rPr lang="es-AR" sz="1200" b="1" spc="-6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aceite</a:t>
            </a:r>
            <a:r>
              <a:rPr lang="es-AR" sz="1200" b="1" spc="-6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reciben</a:t>
            </a:r>
            <a:r>
              <a:rPr lang="es-AR" sz="1200" b="1" spc="-6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este</a:t>
            </a:r>
            <a:r>
              <a:rPr lang="es-AR" sz="1200" b="1" spc="-7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nombre</a:t>
            </a:r>
            <a:r>
              <a:rPr lang="es-AR" sz="1200" b="1" spc="-7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debido </a:t>
            </a:r>
            <a:r>
              <a:rPr lang="es-AR" sz="1200" b="1" spc="-37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a que </a:t>
            </a:r>
            <a:r>
              <a:rPr lang="es-AR" sz="1200" b="1" spc="-5" dirty="0" smtClean="0">
                <a:latin typeface="Arial"/>
                <a:cs typeface="Arial"/>
              </a:rPr>
              <a:t>su cantidad </a:t>
            </a:r>
            <a:r>
              <a:rPr lang="es-AR" sz="1200" b="1" dirty="0" smtClean="0">
                <a:latin typeface="Arial"/>
                <a:cs typeface="Arial"/>
              </a:rPr>
              <a:t>de </a:t>
            </a:r>
            <a:r>
              <a:rPr lang="es-AR" sz="1200" b="1" spc="-5" dirty="0" smtClean="0">
                <a:latin typeface="Arial"/>
                <a:cs typeface="Arial"/>
              </a:rPr>
              <a:t>aceite </a:t>
            </a:r>
            <a:r>
              <a:rPr lang="es-AR" sz="1200" b="1" spc="-10" dirty="0" smtClean="0">
                <a:latin typeface="Arial"/>
                <a:cs typeface="Arial"/>
              </a:rPr>
              <a:t>es </a:t>
            </a:r>
            <a:r>
              <a:rPr lang="es-AR" sz="1200" b="1" spc="-5" dirty="0" smtClean="0">
                <a:latin typeface="Arial"/>
                <a:cs typeface="Arial"/>
              </a:rPr>
              <a:t>pequeña </a:t>
            </a:r>
            <a:r>
              <a:rPr lang="es-AR" sz="1200" b="1" dirty="0" smtClean="0">
                <a:latin typeface="Arial"/>
                <a:cs typeface="Arial"/>
              </a:rPr>
              <a:t>en </a:t>
            </a:r>
            <a:r>
              <a:rPr lang="es-AR" sz="1200" b="1" spc="-5" dirty="0" smtClean="0">
                <a:latin typeface="Arial"/>
                <a:cs typeface="Arial"/>
              </a:rPr>
              <a:t>comparación con los </a:t>
            </a:r>
            <a:r>
              <a:rPr lang="es-AR" sz="1200" b="1" dirty="0" smtClean="0">
                <a:latin typeface="Arial"/>
                <a:cs typeface="Arial"/>
              </a:rPr>
              <a:t>de gran 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volumen. </a:t>
            </a:r>
            <a:r>
              <a:rPr lang="es-AR" sz="1200" b="1" dirty="0" smtClean="0">
                <a:latin typeface="Arial"/>
                <a:cs typeface="Arial"/>
              </a:rPr>
              <a:t>(Su </a:t>
            </a:r>
            <a:r>
              <a:rPr lang="es-AR" sz="1200" b="1" spc="-5" dirty="0" smtClean="0">
                <a:latin typeface="Arial"/>
                <a:cs typeface="Arial"/>
              </a:rPr>
              <a:t>contenido varía </a:t>
            </a:r>
            <a:r>
              <a:rPr lang="es-AR" sz="1200" b="1" dirty="0" smtClean="0">
                <a:latin typeface="Arial"/>
                <a:cs typeface="Arial"/>
              </a:rPr>
              <a:t>entre 1.5 y 2.5% del que contiene </a:t>
            </a:r>
            <a:r>
              <a:rPr lang="es-AR" sz="1200" b="1" spc="-5" dirty="0" smtClean="0">
                <a:latin typeface="Arial"/>
                <a:cs typeface="Arial"/>
              </a:rPr>
              <a:t>los </a:t>
            </a:r>
            <a:r>
              <a:rPr lang="es-AR" sz="1200" b="1" dirty="0" smtClean="0">
                <a:latin typeface="Arial"/>
                <a:cs typeface="Arial"/>
              </a:rPr>
              <a:t>de gran </a:t>
            </a:r>
            <a:r>
              <a:rPr lang="es-AR" sz="1200" b="1" spc="-37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volumen.)</a:t>
            </a: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endParaRPr lang="es-AR" sz="1200" b="1" dirty="0" smtClean="0">
              <a:latin typeface="Arial"/>
              <a:cs typeface="Arial"/>
            </a:endParaRPr>
          </a:p>
          <a:p>
            <a:pPr marL="469900" marR="10160" indent="-457200" algn="just">
              <a:spcBef>
                <a:spcPts val="815"/>
              </a:spcBef>
              <a:buFont typeface="Wingdings" panose="05000000000000000000" pitchFamily="2" charset="2"/>
              <a:buChar char="ü"/>
            </a:pPr>
            <a:r>
              <a:rPr lang="es-AR" sz="1200" b="1" dirty="0" smtClean="0">
                <a:latin typeface="Arial"/>
                <a:cs typeface="Arial"/>
              </a:rPr>
              <a:t>Se </a:t>
            </a:r>
            <a:r>
              <a:rPr lang="es-AR" sz="1200" b="1" spc="-5" dirty="0" smtClean="0">
                <a:latin typeface="Arial"/>
                <a:cs typeface="Arial"/>
              </a:rPr>
              <a:t>constituyen </a:t>
            </a:r>
            <a:r>
              <a:rPr lang="es-AR" sz="1200" b="1" dirty="0" smtClean="0">
                <a:latin typeface="Arial"/>
                <a:cs typeface="Arial"/>
              </a:rPr>
              <a:t>para </a:t>
            </a:r>
            <a:r>
              <a:rPr lang="es-AR" sz="1200" b="1" spc="-5" dirty="0" smtClean="0">
                <a:latin typeface="Arial"/>
                <a:cs typeface="Arial"/>
              </a:rPr>
              <a:t>diferentes capacidades </a:t>
            </a:r>
            <a:r>
              <a:rPr lang="es-AR" sz="1200" b="1" dirty="0" smtClean="0">
                <a:latin typeface="Arial"/>
                <a:cs typeface="Arial"/>
              </a:rPr>
              <a:t>y </a:t>
            </a:r>
            <a:r>
              <a:rPr lang="es-AR" sz="1200" b="1" spc="-5" dirty="0" smtClean="0">
                <a:latin typeface="Arial"/>
                <a:cs typeface="Arial"/>
              </a:rPr>
              <a:t>voltajes </a:t>
            </a:r>
            <a:r>
              <a:rPr lang="es-AR" sz="1200" b="1" spc="-10" dirty="0" smtClean="0">
                <a:latin typeface="Arial"/>
                <a:cs typeface="Arial"/>
              </a:rPr>
              <a:t>de </a:t>
            </a:r>
            <a:r>
              <a:rPr lang="es-AR" sz="1200" b="1" dirty="0" smtClean="0">
                <a:latin typeface="Arial"/>
                <a:cs typeface="Arial"/>
              </a:rPr>
              <a:t>operación y su 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construcción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10" dirty="0" smtClean="0">
                <a:latin typeface="Arial"/>
                <a:cs typeface="Arial"/>
              </a:rPr>
              <a:t>es</a:t>
            </a:r>
            <a:r>
              <a:rPr lang="es-AR" sz="1200" b="1" spc="-5" dirty="0" smtClean="0">
                <a:latin typeface="Arial"/>
                <a:cs typeface="Arial"/>
              </a:rPr>
              <a:t> básicamente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una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cámara</a:t>
            </a:r>
            <a:r>
              <a:rPr lang="es-AR" sz="1200" b="1" dirty="0" smtClean="0">
                <a:latin typeface="Arial"/>
                <a:cs typeface="Arial"/>
              </a:rPr>
              <a:t> de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extinción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modificada</a:t>
            </a:r>
            <a:r>
              <a:rPr lang="es-AR" sz="1200" b="1" dirty="0" smtClean="0">
                <a:latin typeface="Arial"/>
                <a:cs typeface="Arial"/>
              </a:rPr>
              <a:t> que 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permite</a:t>
            </a:r>
            <a:r>
              <a:rPr lang="es-AR" sz="1200" b="1" spc="-1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mayor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flexibilidad de</a:t>
            </a:r>
            <a:r>
              <a:rPr lang="es-AR" sz="1200" b="1" spc="-5" dirty="0" smtClean="0">
                <a:latin typeface="Arial"/>
                <a:cs typeface="Arial"/>
              </a:rPr>
              <a:t> operación</a:t>
            </a:r>
            <a:r>
              <a:rPr lang="es-AR" sz="1200" spc="-5" dirty="0" smtClean="0">
                <a:latin typeface="Arial"/>
                <a:cs typeface="Arial"/>
              </a:rPr>
              <a:t>.</a:t>
            </a:r>
            <a:endParaRPr lang="es-AR" sz="1200" dirty="0" smtClean="0">
              <a:latin typeface="Arial"/>
              <a:cs typeface="Arial"/>
            </a:endParaRPr>
          </a:p>
          <a:p>
            <a:pPr marL="537845" indent="-297180">
              <a:lnSpc>
                <a:spcPts val="1670"/>
              </a:lnSpc>
              <a:buChar char="-"/>
              <a:tabLst>
                <a:tab pos="537845" algn="l"/>
                <a:tab pos="538480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pPr marL="537845" indent="-297180">
              <a:lnSpc>
                <a:spcPts val="1670"/>
              </a:lnSpc>
              <a:buChar char="-"/>
              <a:tabLst>
                <a:tab pos="537845" algn="l"/>
                <a:tab pos="538480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pPr marL="537845" indent="-297180">
              <a:lnSpc>
                <a:spcPts val="1670"/>
              </a:lnSpc>
              <a:buChar char="-"/>
              <a:tabLst>
                <a:tab pos="537845" algn="l"/>
                <a:tab pos="538480" algn="l"/>
              </a:tabLst>
            </a:pP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ocurrir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desconecta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</a:t>
            </a:r>
            <a:r>
              <a:rPr lang="es-AR" sz="1200" dirty="0" smtClean="0">
                <a:latin typeface="Arial"/>
                <a:cs typeface="Arial"/>
              </a:rPr>
              <a:t> 3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originándose</a:t>
            </a:r>
            <a:r>
              <a:rPr lang="es-AR" sz="1200" spc="-10" dirty="0" smtClean="0">
                <a:latin typeface="Arial"/>
                <a:cs typeface="Arial"/>
              </a:rPr>
              <a:t> un</a:t>
            </a:r>
            <a:endParaRPr lang="es-AR" sz="1200" dirty="0" smtClean="0">
              <a:latin typeface="Arial"/>
              <a:cs typeface="Arial"/>
            </a:endParaRPr>
          </a:p>
          <a:p>
            <a:pPr marL="537845">
              <a:spcBef>
                <a:spcPts val="730"/>
              </a:spcBef>
            </a:pPr>
            <a:r>
              <a:rPr lang="es-AR" sz="1200" dirty="0" smtClean="0">
                <a:latin typeface="Arial"/>
                <a:cs typeface="Arial"/>
              </a:rPr>
              <a:t>arco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eléctrico.</a:t>
            </a:r>
            <a:endParaRPr lang="es-AR" sz="1200" dirty="0" smtClean="0">
              <a:latin typeface="Arial"/>
              <a:cs typeface="Arial"/>
            </a:endParaRPr>
          </a:p>
          <a:p>
            <a:pPr marL="537845" marR="9525" indent="-297180">
              <a:lnSpc>
                <a:spcPct val="143600"/>
              </a:lnSpc>
              <a:spcBef>
                <a:spcPts val="15"/>
              </a:spcBef>
              <a:buChar char="-"/>
              <a:tabLst>
                <a:tab pos="537845" algn="l"/>
                <a:tab pos="538480" algn="l"/>
              </a:tabLst>
            </a:pP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medida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sale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móvil,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va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creando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circulación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 entre las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diferentes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cámaras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-5" dirty="0" smtClean="0">
                <a:latin typeface="Arial"/>
                <a:cs typeface="Arial"/>
              </a:rPr>
              <a:t> constituyen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cuerpo.</a:t>
            </a:r>
            <a:endParaRPr lang="es-AR" sz="1200" dirty="0" smtClean="0">
              <a:latin typeface="Arial"/>
              <a:cs typeface="Arial"/>
            </a:endParaRPr>
          </a:p>
          <a:p>
            <a:pPr marL="537845" marR="6985" indent="-297180">
              <a:lnSpc>
                <a:spcPct val="143600"/>
              </a:lnSpc>
              <a:buChar char="-"/>
              <a:tabLst>
                <a:tab pos="537845" algn="l"/>
                <a:tab pos="538480" algn="l"/>
              </a:tabLst>
            </a:pP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alcanzar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contacto móvil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5" dirty="0" smtClean="0">
                <a:latin typeface="Arial"/>
                <a:cs typeface="Arial"/>
              </a:rPr>
              <a:t> máxima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carrera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5" dirty="0" smtClean="0">
                <a:latin typeface="Arial"/>
                <a:cs typeface="Arial"/>
              </a:rPr>
              <a:t> aceite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5" dirty="0" smtClean="0">
                <a:latin typeface="Arial"/>
                <a:cs typeface="Arial"/>
              </a:rPr>
              <a:t> circula,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violentamente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extingue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-5" dirty="0" smtClean="0">
                <a:latin typeface="Arial"/>
                <a:cs typeface="Arial"/>
              </a:rPr>
              <a:t> arco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completo.</a:t>
            </a:r>
            <a:endParaRPr lang="es-AR" sz="1200" dirty="0" smtClean="0">
              <a:latin typeface="Arial"/>
              <a:cs typeface="Arial"/>
            </a:endParaRPr>
          </a:p>
          <a:p>
            <a:pPr marL="537845" marR="8255" indent="-297180">
              <a:lnSpc>
                <a:spcPct val="143600"/>
              </a:lnSpc>
              <a:buChar char="-"/>
              <a:tabLst>
                <a:tab pos="537845" algn="l"/>
                <a:tab pos="538480" algn="l"/>
              </a:tabLst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gases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producen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escapan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parte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superior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200"/>
              </a:lnSpc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Debido al </a:t>
            </a:r>
            <a:r>
              <a:rPr lang="es-AR" sz="1200" spc="-5" dirty="0" smtClean="0">
                <a:latin typeface="Arial"/>
                <a:cs typeface="Arial"/>
              </a:rPr>
              <a:t>peligro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explosión </a:t>
            </a:r>
            <a:r>
              <a:rPr lang="es-AR" sz="1200" dirty="0" smtClean="0">
                <a:latin typeface="Arial"/>
                <a:cs typeface="Arial"/>
              </a:rPr>
              <a:t>e </a:t>
            </a:r>
            <a:r>
              <a:rPr lang="es-AR" sz="1200" spc="-5" dirty="0" smtClean="0">
                <a:latin typeface="Arial"/>
                <a:cs typeface="Arial"/>
              </a:rPr>
              <a:t>incendio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representan los interruptores 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aceite,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fabrican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neumáticos,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cuales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extinción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arco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efectúa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 medio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chorro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presión.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Interruptores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aire.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5715" indent="-228600" algn="just">
              <a:lnSpc>
                <a:spcPct val="143800"/>
              </a:lnSpc>
              <a:spcBef>
                <a:spcPts val="815"/>
              </a:spcBef>
              <a:buChar char="-"/>
              <a:tabLst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El aire a </a:t>
            </a:r>
            <a:r>
              <a:rPr lang="es-AR" sz="1200" spc="-5" dirty="0" smtClean="0">
                <a:latin typeface="Arial"/>
                <a:cs typeface="Arial"/>
              </a:rPr>
              <a:t>presión se obtiene </a:t>
            </a:r>
            <a:r>
              <a:rPr lang="es-AR" sz="1200" dirty="0" smtClean="0">
                <a:latin typeface="Arial"/>
                <a:cs typeface="Arial"/>
              </a:rPr>
              <a:t>por un </a:t>
            </a:r>
            <a:r>
              <a:rPr lang="es-AR" sz="1200" spc="-5" dirty="0" smtClean="0">
                <a:latin typeface="Arial"/>
                <a:cs typeface="Arial"/>
              </a:rPr>
              <a:t>sistema </a:t>
            </a:r>
            <a:r>
              <a:rPr lang="es-AR" sz="1200" dirty="0" smtClean="0">
                <a:latin typeface="Arial"/>
                <a:cs typeface="Arial"/>
              </a:rPr>
              <a:t>de aire </a:t>
            </a:r>
            <a:r>
              <a:rPr lang="es-AR" sz="1200" spc="-5" dirty="0" smtClean="0">
                <a:latin typeface="Arial"/>
                <a:cs typeface="Arial"/>
              </a:rPr>
              <a:t>comprimido que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incluye </a:t>
            </a:r>
            <a:r>
              <a:rPr lang="es-AR" sz="1200" dirty="0" smtClean="0">
                <a:latin typeface="Arial"/>
                <a:cs typeface="Arial"/>
              </a:rPr>
              <a:t>una o </a:t>
            </a:r>
            <a:r>
              <a:rPr lang="es-AR" sz="1200" spc="-5" dirty="0" smtClean="0">
                <a:latin typeface="Arial"/>
                <a:cs typeface="Arial"/>
              </a:rPr>
              <a:t>varias estaciones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compresores, </a:t>
            </a:r>
            <a:r>
              <a:rPr lang="es-AR" sz="1200" dirty="0" smtClean="0">
                <a:latin typeface="Arial"/>
                <a:cs typeface="Arial"/>
              </a:rPr>
              <a:t>un tanque principal,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tanque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reserva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distribución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sean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interruptores.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 algn="just">
              <a:spcBef>
                <a:spcPts val="730"/>
              </a:spcBef>
              <a:buChar char="-"/>
              <a:tabLst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proceso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general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5" dirty="0" smtClean="0">
                <a:latin typeface="Arial"/>
                <a:cs typeface="Arial"/>
              </a:rPr>
              <a:t> siguiente: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5080" indent="-228600">
              <a:lnSpc>
                <a:spcPct val="143600"/>
              </a:lnSpc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Cuando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ocurre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potencia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eléctrico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dispositivos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protección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mandan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orden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apertura</a:t>
            </a:r>
            <a:r>
              <a:rPr lang="es-AR" sz="1200" spc="25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</a:p>
          <a:p>
            <a:pPr marL="469265">
              <a:spcBef>
                <a:spcPts val="735"/>
              </a:spcBef>
            </a:pPr>
            <a:r>
              <a:rPr lang="es-AR" sz="1200" dirty="0" smtClean="0">
                <a:latin typeface="Arial"/>
                <a:cs typeface="Arial"/>
              </a:rPr>
              <a:t>bobina</a:t>
            </a:r>
            <a:r>
              <a:rPr lang="es-AR" sz="1200" spc="-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apertura,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permitiendo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maniobra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varillas</a:t>
            </a:r>
            <a:r>
              <a:rPr lang="es-AR" sz="1200" spc="-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10795">
              <a:lnSpc>
                <a:spcPct val="143600"/>
              </a:lnSpc>
              <a:spcBef>
                <a:spcPts val="10"/>
              </a:spcBef>
            </a:pP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válvula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principal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apertura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2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vez</a:t>
            </a:r>
            <a:r>
              <a:rPr lang="es-AR" sz="1200" spc="2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principales.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8255" indent="-228600">
              <a:lnSpc>
                <a:spcPct val="143500"/>
              </a:lnSpc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presión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2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entra</a:t>
            </a:r>
            <a:r>
              <a:rPr lang="es-AR" sz="1200" spc="2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aisladores</a:t>
            </a:r>
            <a:r>
              <a:rPr lang="es-AR" sz="1200" spc="2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huecos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presiona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embolo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contactos.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principales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operan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simultáneamente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abriendo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circuito.</a:t>
            </a:r>
            <a:endParaRPr lang="es-AR" sz="1200" dirty="0" smtClean="0">
              <a:latin typeface="Arial"/>
              <a:cs typeface="Arial"/>
            </a:endParaRPr>
          </a:p>
          <a:p>
            <a:pPr marL="5507355" marR="5080" indent="118745" algn="r">
              <a:lnSpc>
                <a:spcPct val="101800"/>
              </a:lnSpc>
              <a:spcBef>
                <a:spcPts val="5"/>
              </a:spcBef>
            </a:pPr>
            <a:r>
              <a:rPr lang="es-AR" sz="1050" spc="-5" dirty="0" smtClean="0">
                <a:latin typeface="+mn-lt"/>
                <a:cs typeface="Calibri"/>
              </a:rPr>
              <a:t>Jul-</a:t>
            </a:r>
            <a:r>
              <a:rPr lang="es-AR" sz="1050" dirty="0" smtClean="0">
                <a:latin typeface="+mn-lt"/>
                <a:cs typeface="Calibri"/>
              </a:rPr>
              <a:t>20</a:t>
            </a:r>
            <a:r>
              <a:rPr lang="es-AR" sz="1050" spc="-10" dirty="0" smtClean="0">
                <a:latin typeface="+mn-lt"/>
                <a:cs typeface="Calibri"/>
              </a:rPr>
              <a:t>1</a:t>
            </a:r>
            <a:r>
              <a:rPr lang="es-AR" sz="1050" dirty="0" smtClean="0">
                <a:latin typeface="+mn-lt"/>
                <a:cs typeface="Calibri"/>
              </a:rPr>
              <a:t>8</a:t>
            </a:r>
          </a:p>
          <a:p>
            <a:pPr marL="2413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-  </a:t>
            </a:r>
            <a:r>
              <a:rPr lang="es-AR" sz="1200" spc="1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huecos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encuentran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conectados</a:t>
            </a:r>
            <a:r>
              <a:rPr lang="es-AR" sz="1200" spc="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directamente</a:t>
            </a:r>
            <a:endParaRPr lang="es-AR" sz="1200" dirty="0" smtClean="0">
              <a:latin typeface="Arial"/>
              <a:cs typeface="Arial"/>
            </a:endParaRPr>
          </a:p>
          <a:p>
            <a:pPr marL="469265" marR="6985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cámaras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extinción,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accionar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principales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aire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presión </a:t>
            </a:r>
            <a:r>
              <a:rPr lang="es-AR" sz="1200" dirty="0" smtClean="0">
                <a:latin typeface="Arial"/>
                <a:cs typeface="Arial"/>
              </a:rPr>
              <a:t>que se </a:t>
            </a:r>
            <a:r>
              <a:rPr lang="es-AR" sz="1200" spc="-5" dirty="0" smtClean="0">
                <a:latin typeface="Arial"/>
                <a:cs typeface="Arial"/>
              </a:rPr>
              <a:t>encuentra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los aisladores entra violentamente </a:t>
            </a:r>
            <a:r>
              <a:rPr lang="es-AR" sz="1200" dirty="0" smtClean="0">
                <a:latin typeface="Arial"/>
                <a:cs typeface="Arial"/>
              </a:rPr>
              <a:t>a la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cámara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extinción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extinguiéndose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arco.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5820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vacío.</a:t>
            </a:r>
          </a:p>
          <a:p>
            <a:pPr marL="12700" algn="just"/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mejores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conductores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5" dirty="0" smtClean="0">
                <a:latin typeface="Arial"/>
                <a:cs typeface="Arial"/>
              </a:rPr>
              <a:t>electricidad,</a:t>
            </a:r>
            <a:r>
              <a:rPr lang="es-AR" sz="1200" dirty="0" smtClean="0">
                <a:latin typeface="Arial"/>
                <a:cs typeface="Arial"/>
              </a:rPr>
              <a:t> son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aquellos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materiales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ofrecen</a:t>
            </a:r>
            <a:r>
              <a:rPr lang="es-AR" sz="1200" dirty="0" smtClean="0">
                <a:latin typeface="Arial"/>
                <a:cs typeface="Arial"/>
              </a:rPr>
              <a:t> 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mayoría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electrones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libres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contrario,</a:t>
            </a:r>
            <a:r>
              <a:rPr lang="es-AR" sz="1200" dirty="0" smtClean="0">
                <a:latin typeface="Arial"/>
                <a:cs typeface="Arial"/>
              </a:rPr>
              <a:t> 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mejores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aisladores o </a:t>
            </a:r>
            <a:r>
              <a:rPr lang="es-AR" sz="1200" spc="-5" dirty="0" smtClean="0">
                <a:latin typeface="Arial"/>
                <a:cs typeface="Arial"/>
              </a:rPr>
              <a:t>dieléctricos ofrecen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mínimo número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electrones libres. </a:t>
            </a:r>
            <a:r>
              <a:rPr lang="es-AR" sz="1200" dirty="0" smtClean="0">
                <a:latin typeface="Arial"/>
                <a:cs typeface="Arial"/>
              </a:rPr>
              <a:t> Debido a </a:t>
            </a:r>
            <a:r>
              <a:rPr lang="es-AR" sz="1200" spc="-5" dirty="0" smtClean="0">
                <a:latin typeface="Arial"/>
                <a:cs typeface="Arial"/>
              </a:rPr>
              <a:t>que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vacío constituye </a:t>
            </a:r>
            <a:r>
              <a:rPr lang="es-AR" sz="1200" dirty="0" smtClean="0">
                <a:latin typeface="Arial"/>
                <a:cs typeface="Arial"/>
              </a:rPr>
              <a:t>una ausencia de cualquier </a:t>
            </a:r>
            <a:r>
              <a:rPr lang="es-AR" sz="1200" spc="-5" dirty="0" smtClean="0">
                <a:latin typeface="Arial"/>
                <a:cs typeface="Arial"/>
              </a:rPr>
              <a:t>substancia </a:t>
            </a:r>
            <a:r>
              <a:rPr lang="es-AR" sz="1200" spc="-10" dirty="0" smtClean="0">
                <a:latin typeface="Arial"/>
                <a:cs typeface="Arial"/>
              </a:rPr>
              <a:t>y,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 </a:t>
            </a:r>
            <a:r>
              <a:rPr lang="es-AR" sz="1200" spc="-10" dirty="0" smtClean="0">
                <a:latin typeface="Arial"/>
                <a:cs typeface="Arial"/>
              </a:rPr>
              <a:t>lo </a:t>
            </a:r>
            <a:r>
              <a:rPr lang="es-AR" sz="1200" spc="-5" dirty="0" smtClean="0">
                <a:latin typeface="Arial"/>
                <a:cs typeface="Arial"/>
              </a:rPr>
              <a:t>tanto, </a:t>
            </a:r>
            <a:r>
              <a:rPr lang="es-AR" sz="1200" dirty="0" smtClean="0">
                <a:latin typeface="Arial"/>
                <a:cs typeface="Arial"/>
              </a:rPr>
              <a:t>una ausencia de </a:t>
            </a:r>
            <a:r>
              <a:rPr lang="es-AR" sz="1200" spc="-5" dirty="0" smtClean="0">
                <a:latin typeface="Arial"/>
                <a:cs typeface="Arial"/>
              </a:rPr>
              <a:t>electrones,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teoría, representa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mejor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dieléctrico.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Basado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esta teoría, </a:t>
            </a:r>
            <a:r>
              <a:rPr lang="es-AR" sz="1200" dirty="0" smtClean="0">
                <a:latin typeface="Arial"/>
                <a:cs typeface="Arial"/>
              </a:rPr>
              <a:t>pueden haber </a:t>
            </a:r>
            <a:r>
              <a:rPr lang="es-AR" sz="1200" spc="-5" dirty="0" smtClean="0">
                <a:latin typeface="Arial"/>
                <a:cs typeface="Arial"/>
              </a:rPr>
              <a:t>grandes ventajas </a:t>
            </a:r>
            <a:r>
              <a:rPr lang="es-AR" sz="1200" dirty="0" smtClean="0">
                <a:latin typeface="Arial"/>
                <a:cs typeface="Arial"/>
              </a:rPr>
              <a:t>que se pueden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realizar, </a:t>
            </a:r>
            <a:r>
              <a:rPr lang="es-AR" sz="1200" dirty="0" smtClean="0">
                <a:latin typeface="Arial"/>
                <a:cs typeface="Arial"/>
              </a:rPr>
              <a:t>si </a:t>
            </a:r>
            <a:r>
              <a:rPr lang="es-AR" sz="1200" spc="-5" dirty="0" smtClean="0">
                <a:latin typeface="Arial"/>
                <a:cs typeface="Arial"/>
              </a:rPr>
              <a:t>operan mecánicamente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contactos eléctricos cuando abren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cámara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vacío.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mayoría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fabricantes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han</a:t>
            </a:r>
            <a:r>
              <a:rPr lang="es-AR" sz="1200" dirty="0" smtClean="0">
                <a:latin typeface="Arial"/>
                <a:cs typeface="Arial"/>
              </a:rPr>
              <a:t> sido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construir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tales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dispositivos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su uso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alta tensión. Dentro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dirty="0" smtClean="0">
                <a:latin typeface="Arial"/>
                <a:cs typeface="Arial"/>
              </a:rPr>
              <a:t>ventajas </a:t>
            </a:r>
            <a:r>
              <a:rPr lang="es-AR" sz="1200" spc="-5" dirty="0" smtClean="0">
                <a:latin typeface="Arial"/>
                <a:cs typeface="Arial"/>
              </a:rPr>
              <a:t>que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tienen,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pueden </a:t>
            </a:r>
            <a:r>
              <a:rPr lang="es-AR" sz="1200" dirty="0" smtClean="0">
                <a:latin typeface="Arial"/>
                <a:cs typeface="Arial"/>
              </a:rPr>
              <a:t>mencionar los </a:t>
            </a:r>
            <a:r>
              <a:rPr lang="es-AR" sz="1200" spc="-5" dirty="0" smtClean="0">
                <a:latin typeface="Arial"/>
                <a:cs typeface="Arial"/>
              </a:rPr>
              <a:t>siguientes: </a:t>
            </a:r>
            <a:r>
              <a:rPr lang="es-AR" sz="1200" dirty="0" smtClean="0">
                <a:latin typeface="Arial"/>
                <a:cs typeface="Arial"/>
              </a:rPr>
              <a:t>son </a:t>
            </a:r>
            <a:r>
              <a:rPr lang="es-AR" sz="1200" spc="-5" dirty="0" smtClean="0">
                <a:latin typeface="Arial"/>
                <a:cs typeface="Arial"/>
              </a:rPr>
              <a:t>más rápidos para extinguir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arco eléctrico, </a:t>
            </a:r>
            <a:r>
              <a:rPr lang="es-AR" sz="1200" dirty="0" smtClean="0">
                <a:latin typeface="Arial"/>
                <a:cs typeface="Arial"/>
              </a:rPr>
              <a:t>producen menor </a:t>
            </a:r>
            <a:r>
              <a:rPr lang="es-AR" sz="1200" spc="-5" dirty="0" smtClean="0">
                <a:latin typeface="Arial"/>
                <a:cs typeface="Arial"/>
              </a:rPr>
              <a:t>ruido durante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operación, </a:t>
            </a:r>
            <a:r>
              <a:rPr lang="es-AR" sz="1200" spc="-10" dirty="0" smtClean="0">
                <a:latin typeface="Arial"/>
                <a:cs typeface="Arial"/>
              </a:rPr>
              <a:t>el </a:t>
            </a:r>
            <a:r>
              <a:rPr lang="es-AR" sz="1200" dirty="0" smtClean="0">
                <a:latin typeface="Arial"/>
                <a:cs typeface="Arial"/>
              </a:rPr>
              <a:t>tiempo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vida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contactos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elimina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reduce</a:t>
            </a:r>
            <a:r>
              <a:rPr lang="es-AR" sz="1200" spc="-1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sensiblemente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riesgo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explosiones potenciales</a:t>
            </a:r>
            <a:r>
              <a:rPr lang="es-AR" sz="1200" dirty="0" smtClean="0">
                <a:latin typeface="Arial"/>
                <a:cs typeface="Arial"/>
              </a:rPr>
              <a:t> por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presencia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gases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-5" dirty="0" smtClean="0">
                <a:latin typeface="Arial"/>
                <a:cs typeface="Arial"/>
              </a:rPr>
              <a:t> líquidos.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  <a:hlinkClick r:id="rId3"/>
              </a:rPr>
              <a:t>mantenimiento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estos interruptores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reducido </a:t>
            </a:r>
            <a:r>
              <a:rPr lang="es-AR" sz="1200" dirty="0" smtClean="0">
                <a:latin typeface="Arial"/>
                <a:cs typeface="Arial"/>
              </a:rPr>
              <a:t>y se pueden </a:t>
            </a:r>
            <a:r>
              <a:rPr lang="es-AR" sz="1200" spc="-5" dirty="0" smtClean="0">
                <a:latin typeface="Arial"/>
                <a:cs typeface="Arial"/>
              </a:rPr>
              <a:t>usar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casi </a:t>
            </a:r>
            <a:r>
              <a:rPr lang="es-AR" sz="1200" dirty="0" smtClean="0">
                <a:latin typeface="Arial"/>
                <a:cs typeface="Arial"/>
              </a:rPr>
              <a:t>cualquier </a:t>
            </a:r>
            <a:r>
              <a:rPr lang="es-AR" sz="1200" spc="-5" dirty="0" smtClean="0">
                <a:latin typeface="Arial"/>
                <a:cs typeface="Arial"/>
              </a:rPr>
              <a:t>lugar, debido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5" dirty="0" smtClean="0">
                <a:latin typeface="Arial"/>
                <a:cs typeface="Arial"/>
              </a:rPr>
              <a:t>que </a:t>
            </a:r>
            <a:r>
              <a:rPr lang="es-AR" sz="1200" spc="-10" dirty="0" smtClean="0">
                <a:latin typeface="Arial"/>
                <a:cs typeface="Arial"/>
              </a:rPr>
              <a:t>no </a:t>
            </a:r>
            <a:r>
              <a:rPr lang="es-AR" sz="1200" dirty="0" smtClean="0">
                <a:latin typeface="Arial"/>
                <a:cs typeface="Arial"/>
              </a:rPr>
              <a:t>son </a:t>
            </a:r>
            <a:r>
              <a:rPr lang="es-AR" sz="1200" spc="-5" dirty="0" smtClean="0">
                <a:latin typeface="Arial"/>
                <a:cs typeface="Arial"/>
              </a:rPr>
              <a:t>afectados por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temperatura </a:t>
            </a:r>
            <a:r>
              <a:rPr lang="es-AR" sz="1200" dirty="0" smtClean="0">
                <a:latin typeface="Arial"/>
                <a:cs typeface="Arial"/>
              </a:rPr>
              <a:t> ambiente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otras condiciones atmosféricas.</a:t>
            </a:r>
            <a:endParaRPr lang="es-AR" sz="1200" dirty="0" smtClean="0">
              <a:latin typeface="Arial"/>
              <a:cs typeface="Arial"/>
            </a:endParaRPr>
          </a:p>
          <a:p>
            <a:pPr algn="just">
              <a:spcBef>
                <a:spcPts val="3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9202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Interruptores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hexafloruro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azufre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(SF6).</a:t>
            </a:r>
          </a:p>
          <a:p>
            <a:pPr marL="12700" algn="just"/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SF6</a:t>
            </a:r>
            <a:r>
              <a:rPr lang="es-AR" sz="1200" spc="49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tiene</a:t>
            </a:r>
            <a:r>
              <a:rPr lang="es-AR" sz="1200" spc="5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excelentes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propiedades</a:t>
            </a:r>
            <a:r>
              <a:rPr lang="es-AR" sz="1200" spc="50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aislantes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5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5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extinguir</a:t>
            </a:r>
            <a:r>
              <a:rPr lang="es-AR" sz="1200" spc="5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arcos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lang="es-AR" sz="1200" spc="-5" dirty="0" smtClean="0">
                <a:latin typeface="Arial"/>
                <a:cs typeface="Arial"/>
              </a:rPr>
              <a:t>eléctricos,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razón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ha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sido</a:t>
            </a:r>
            <a:r>
              <a:rPr lang="es-AR" sz="1200" spc="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usado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exitosamente,</a:t>
            </a:r>
            <a:r>
              <a:rPr lang="es-AR" sz="1200" spc="25" dirty="0" smtClean="0">
                <a:latin typeface="Arial"/>
                <a:cs typeface="Arial"/>
              </a:rPr>
              <a:t> </a:t>
            </a:r>
            <a:r>
              <a:rPr lang="es-AR" sz="1200" spc="10" dirty="0" smtClean="0">
                <a:latin typeface="Arial"/>
                <a:cs typeface="Arial"/>
              </a:rPr>
              <a:t>por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más</a:t>
            </a:r>
            <a:r>
              <a:rPr lang="es-AR" sz="1200" spc="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veinte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15"/>
              </a:spcBef>
            </a:pPr>
            <a:r>
              <a:rPr lang="es-AR" sz="1200" dirty="0" smtClean="0">
                <a:latin typeface="Arial"/>
                <a:cs typeface="Arial"/>
              </a:rPr>
              <a:t>años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construcción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equipo</a:t>
            </a:r>
            <a:r>
              <a:rPr lang="es-AR" sz="1200" spc="3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alta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tensión.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caso</a:t>
            </a:r>
            <a:r>
              <a:rPr lang="es-AR" sz="1200" spc="3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interruptores,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10" dirty="0" smtClean="0">
                <a:latin typeface="Arial"/>
                <a:cs typeface="Arial"/>
              </a:rPr>
              <a:t>uso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SF6 representa una solución ventajosa, </a:t>
            </a:r>
            <a:r>
              <a:rPr lang="es-AR" sz="1200" dirty="0" smtClean="0">
                <a:latin typeface="Arial"/>
                <a:cs typeface="Arial"/>
              </a:rPr>
              <a:t>funcional 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económica. Otra ventaja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mantenimiento reducido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comparación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demás.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 fabrican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dependiendo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voltaje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capacidad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interruptiva</a:t>
            </a:r>
            <a:r>
              <a:rPr lang="es-AR" sz="1200" spc="-5" dirty="0" smtClean="0">
                <a:latin typeface="Arial"/>
                <a:cs typeface="Arial"/>
              </a:rPr>
              <a:t>, existen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tensiones hasta </a:t>
            </a:r>
            <a:r>
              <a:rPr lang="es-AR" sz="1200" dirty="0" smtClean="0">
                <a:latin typeface="Arial"/>
                <a:cs typeface="Arial"/>
              </a:rPr>
              <a:t>800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dirty="0" smtClean="0">
                <a:latin typeface="Arial"/>
                <a:cs typeface="Arial"/>
              </a:rPr>
              <a:t> y </a:t>
            </a:r>
            <a:r>
              <a:rPr lang="es-AR" sz="1200" spc="-5" dirty="0" smtClean="0">
                <a:latin typeface="Arial"/>
                <a:cs typeface="Arial"/>
              </a:rPr>
              <a:t>corrientes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corto circuito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hasta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63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5" dirty="0" smtClean="0">
                <a:latin typeface="Arial"/>
                <a:cs typeface="Arial"/>
              </a:rPr>
              <a:t> dos cámaras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interrupción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polo.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/>
            <a:endParaRPr lang="es-AR" sz="8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279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/>
            <a:r>
              <a:rPr lang="es-AR" sz="1200" b="1" dirty="0" smtClean="0">
                <a:latin typeface="Arial"/>
                <a:cs typeface="Arial"/>
              </a:rPr>
              <a:t>5.3.  </a:t>
            </a:r>
            <a:r>
              <a:rPr lang="es-AR" sz="1200" b="1" spc="6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Seccionadores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Seccionador </a:t>
            </a:r>
            <a:r>
              <a:rPr lang="es-AR" sz="1200" spc="-10" dirty="0" smtClean="0">
                <a:latin typeface="Arial"/>
                <a:cs typeface="Arial"/>
              </a:rPr>
              <a:t>es un </a:t>
            </a:r>
            <a:r>
              <a:rPr lang="es-AR" sz="1200" dirty="0" smtClean="0">
                <a:latin typeface="Arial"/>
                <a:cs typeface="Arial"/>
              </a:rPr>
              <a:t>aparato </a:t>
            </a:r>
            <a:r>
              <a:rPr lang="es-AR" sz="1200" spc="-5" dirty="0" smtClean="0">
                <a:latin typeface="Arial"/>
                <a:cs typeface="Arial"/>
              </a:rPr>
              <a:t>utilizado para abrir </a:t>
            </a:r>
            <a:r>
              <a:rPr lang="es-AR" sz="1200" dirty="0" smtClean="0">
                <a:latin typeface="Arial"/>
                <a:cs typeface="Arial"/>
              </a:rPr>
              <a:t>o cerrar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dirty="0" smtClean="0">
                <a:latin typeface="Arial"/>
                <a:cs typeface="Arial"/>
              </a:rPr>
              <a:t>circuito </a:t>
            </a:r>
            <a:r>
              <a:rPr lang="es-AR" sz="1200" spc="-5" dirty="0" smtClean="0">
                <a:latin typeface="Arial"/>
                <a:cs typeface="Arial"/>
              </a:rPr>
              <a:t>con una </a:t>
            </a:r>
            <a:r>
              <a:rPr lang="es-AR" sz="1200" dirty="0" smtClean="0">
                <a:latin typeface="Arial"/>
                <a:cs typeface="Arial"/>
              </a:rPr>
              <a:t> corriente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despreciable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(como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capacitiva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barras,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conexiones,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longitudes </a:t>
            </a:r>
            <a:r>
              <a:rPr lang="es-AR" sz="1200" spc="-5" dirty="0" smtClean="0">
                <a:latin typeface="Arial"/>
                <a:cs typeface="Arial"/>
              </a:rPr>
              <a:t>muy cortas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cables, corriente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transformadores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divisores capacitivos) </a:t>
            </a:r>
            <a:r>
              <a:rPr lang="es-AR" sz="1200" dirty="0" err="1" smtClean="0">
                <a:latin typeface="Arial"/>
                <a:cs typeface="Arial"/>
              </a:rPr>
              <a:t>ó</a:t>
            </a:r>
            <a:r>
              <a:rPr lang="es-AR" sz="1200" dirty="0" smtClean="0">
                <a:latin typeface="Arial"/>
                <a:cs typeface="Arial"/>
              </a:rPr>
              <a:t> bien con </a:t>
            </a:r>
            <a:r>
              <a:rPr lang="es-AR" sz="1200" spc="-1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cambio insignificante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tensión entre </a:t>
            </a:r>
            <a:r>
              <a:rPr lang="es-AR" sz="1200" dirty="0" smtClean="0">
                <a:latin typeface="Arial"/>
                <a:cs typeface="Arial"/>
              </a:rPr>
              <a:t> sus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terminales.</a:t>
            </a:r>
          </a:p>
          <a:p>
            <a:pPr marL="12700" marR="5715" algn="just">
              <a:spcBef>
                <a:spcPts val="82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En posición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abierto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seccionador asegura distancia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aislación entre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terminales </a:t>
            </a:r>
            <a:r>
              <a:rPr lang="es-AR" sz="1200" dirty="0" smtClean="0">
                <a:latin typeface="Arial"/>
                <a:cs typeface="Arial"/>
              </a:rPr>
              <a:t>de cada </a:t>
            </a:r>
            <a:r>
              <a:rPr lang="es-AR" sz="1200" spc="-5" dirty="0" smtClean="0">
                <a:latin typeface="Arial"/>
                <a:cs typeface="Arial"/>
              </a:rPr>
              <a:t>polo, </a:t>
            </a:r>
            <a:r>
              <a:rPr lang="es-AR" sz="1200" dirty="0" smtClean="0">
                <a:latin typeface="Arial"/>
                <a:cs typeface="Arial"/>
              </a:rPr>
              <a:t>y si el </a:t>
            </a:r>
            <a:r>
              <a:rPr lang="es-AR" sz="1200" spc="-5" dirty="0" smtClean="0">
                <a:latin typeface="Arial"/>
                <a:cs typeface="Arial"/>
              </a:rPr>
              <a:t>seccionador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en aire, </a:t>
            </a:r>
            <a:r>
              <a:rPr lang="es-AR" sz="1200" spc="-5" dirty="0" smtClean="0">
                <a:latin typeface="Arial"/>
                <a:cs typeface="Arial"/>
              </a:rPr>
              <a:t>esta distancia debe </a:t>
            </a:r>
            <a:r>
              <a:rPr lang="es-AR" sz="1200" dirty="0" smtClean="0">
                <a:latin typeface="Arial"/>
                <a:cs typeface="Arial"/>
              </a:rPr>
              <a:t> ser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visible.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Una cuchilla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tierra </a:t>
            </a:r>
            <a:r>
              <a:rPr lang="es-AR" sz="1200" dirty="0" smtClean="0">
                <a:latin typeface="Arial"/>
                <a:cs typeface="Arial"/>
              </a:rPr>
              <a:t>es un </a:t>
            </a:r>
            <a:r>
              <a:rPr lang="es-AR" sz="1200" spc="-5" dirty="0" smtClean="0">
                <a:latin typeface="Arial"/>
                <a:cs typeface="Arial"/>
              </a:rPr>
              <a:t>seccionador cuya función </a:t>
            </a:r>
            <a:r>
              <a:rPr lang="es-AR" sz="1200" dirty="0" smtClean="0">
                <a:latin typeface="Arial"/>
                <a:cs typeface="Arial"/>
              </a:rPr>
              <a:t>es conectar a tierra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parte de un </a:t>
            </a:r>
            <a:r>
              <a:rPr lang="es-AR" sz="1200" spc="-5" dirty="0" smtClean="0">
                <a:latin typeface="Arial"/>
                <a:cs typeface="Arial"/>
              </a:rPr>
              <a:t>circuito,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posición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abierta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cuchilla </a:t>
            </a:r>
            <a:r>
              <a:rPr lang="es-AR" sz="1200" dirty="0" smtClean="0">
                <a:latin typeface="Arial"/>
                <a:cs typeface="Arial"/>
              </a:rPr>
              <a:t>de tierra no </a:t>
            </a:r>
            <a:r>
              <a:rPr lang="es-AR" sz="1200" spc="-5" dirty="0" smtClean="0">
                <a:latin typeface="Arial"/>
                <a:cs typeface="Arial"/>
              </a:rPr>
              <a:t>asegura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misma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distancia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aislación </a:t>
            </a:r>
            <a:r>
              <a:rPr lang="es-AR" sz="1200" dirty="0" smtClean="0">
                <a:latin typeface="Arial"/>
                <a:cs typeface="Arial"/>
              </a:rPr>
              <a:t>que 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seccionador.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seccionadores hasta aquí considerados </a:t>
            </a:r>
            <a:r>
              <a:rPr lang="es-AR" sz="1200" spc="-10" dirty="0" smtClean="0">
                <a:latin typeface="Arial"/>
                <a:cs typeface="Arial"/>
              </a:rPr>
              <a:t>no </a:t>
            </a:r>
            <a:r>
              <a:rPr lang="es-AR" sz="1200" dirty="0" smtClean="0">
                <a:latin typeface="Arial"/>
                <a:cs typeface="Arial"/>
              </a:rPr>
              <a:t>tienen </a:t>
            </a:r>
            <a:r>
              <a:rPr lang="es-AR" sz="1200" spc="-5" dirty="0" smtClean="0">
                <a:latin typeface="Arial"/>
                <a:cs typeface="Arial"/>
              </a:rPr>
              <a:t>poder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interrupción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ningún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tipo,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(salvo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corrientes</a:t>
            </a:r>
            <a:r>
              <a:rPr lang="es-AR" sz="1200" spc="-5" dirty="0" smtClean="0">
                <a:latin typeface="Arial"/>
                <a:cs typeface="Arial"/>
              </a:rPr>
              <a:t> muy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débiles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orden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Amp</a:t>
            </a:r>
            <a:r>
              <a:rPr lang="es-AR" sz="1200" spc="-5" dirty="0" smtClean="0">
                <a:latin typeface="Arial"/>
                <a:cs typeface="Arial"/>
              </a:rPr>
              <a:t>.).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00597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97865" lvl="2" indent="-457200" algn="just">
              <a:spcBef>
                <a:spcPts val="100"/>
              </a:spcBef>
              <a:buAutoNum type="arabicPeriod"/>
              <a:tabLst>
                <a:tab pos="6985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Seccionadores</a:t>
            </a:r>
            <a:r>
              <a:rPr lang="es-AR" sz="1400" b="1" spc="-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Bajo Carga</a:t>
            </a:r>
            <a:endParaRPr lang="es-AR" sz="14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20"/>
              </a:spcBef>
            </a:pPr>
            <a:r>
              <a:rPr lang="es-AR" sz="1400" dirty="0" smtClean="0">
                <a:latin typeface="Arial"/>
                <a:cs typeface="Arial"/>
              </a:rPr>
              <a:t>Llamaremos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seccionador</a:t>
            </a:r>
            <a:r>
              <a:rPr lang="es-AR" sz="1400" dirty="0" smtClean="0">
                <a:latin typeface="Arial"/>
                <a:cs typeface="Arial"/>
              </a:rPr>
              <a:t> bajo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carga</a:t>
            </a:r>
            <a:r>
              <a:rPr lang="es-AR" sz="1400" dirty="0" smtClean="0">
                <a:latin typeface="Arial"/>
                <a:cs typeface="Arial"/>
              </a:rPr>
              <a:t> al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aparato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mecánico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conexión,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capaz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establecer, soportar </a:t>
            </a:r>
            <a:r>
              <a:rPr lang="es-AR" sz="1400" dirty="0" smtClean="0">
                <a:latin typeface="Arial"/>
                <a:cs typeface="Arial"/>
              </a:rPr>
              <a:t>e </a:t>
            </a:r>
            <a:r>
              <a:rPr lang="es-AR" sz="1400" spc="-5" dirty="0" smtClean="0">
                <a:latin typeface="Arial"/>
                <a:cs typeface="Arial"/>
              </a:rPr>
              <a:t>interrumpir corrientes </a:t>
            </a:r>
            <a:r>
              <a:rPr lang="es-AR" sz="1400" spc="-10" dirty="0" smtClean="0">
                <a:latin typeface="Arial"/>
                <a:cs typeface="Arial"/>
              </a:rPr>
              <a:t>en </a:t>
            </a:r>
            <a:r>
              <a:rPr lang="es-AR" sz="1400" dirty="0" smtClean="0">
                <a:latin typeface="Arial"/>
                <a:cs typeface="Arial"/>
              </a:rPr>
              <a:t>las </a:t>
            </a:r>
            <a:r>
              <a:rPr lang="es-AR" sz="1400" spc="-5" dirty="0" smtClean="0">
                <a:latin typeface="Arial"/>
                <a:cs typeface="Arial"/>
              </a:rPr>
              <a:t>condiciones </a:t>
            </a:r>
            <a:r>
              <a:rPr lang="es-AR" sz="1400" dirty="0" smtClean="0">
                <a:latin typeface="Arial"/>
                <a:cs typeface="Arial"/>
              </a:rPr>
              <a:t> normales de </a:t>
            </a:r>
            <a:r>
              <a:rPr lang="es-AR" sz="1400" spc="-5" dirty="0" smtClean="0">
                <a:latin typeface="Arial"/>
                <a:cs typeface="Arial"/>
              </a:rPr>
              <a:t>circuito, incluyendo eventualmente condiciones especificadas 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sobrecarga,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así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como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soportar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por</a:t>
            </a:r>
            <a:r>
              <a:rPr lang="es-AR" sz="1400" dirty="0" smtClean="0">
                <a:latin typeface="Arial"/>
                <a:cs typeface="Arial"/>
              </a:rPr>
              <a:t> un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lapso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especificado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corrientes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anormales</a:t>
            </a:r>
            <a:r>
              <a:rPr lang="es-AR" sz="1400" spc="-4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(tales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como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las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4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cortocircuito).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Este</a:t>
            </a:r>
            <a:r>
              <a:rPr lang="es-AR" sz="1400" spc="-4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aparato</a:t>
            </a:r>
            <a:r>
              <a:rPr lang="es-AR" sz="1400" spc="-5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puede</a:t>
            </a:r>
            <a:r>
              <a:rPr lang="es-AR" sz="1400" spc="-4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también</a:t>
            </a:r>
            <a:r>
              <a:rPr lang="es-AR" sz="1400" spc="-5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ser </a:t>
            </a:r>
            <a:r>
              <a:rPr lang="es-AR" sz="1400" spc="-38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llamado a </a:t>
            </a:r>
            <a:r>
              <a:rPr lang="es-AR" sz="1400" spc="-5" dirty="0" smtClean="0">
                <a:latin typeface="Arial"/>
                <a:cs typeface="Arial"/>
              </a:rPr>
              <a:t>establecer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(pero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no</a:t>
            </a:r>
            <a:r>
              <a:rPr lang="es-AR" sz="1400" spc="-5" dirty="0" smtClean="0">
                <a:latin typeface="Arial"/>
                <a:cs typeface="Arial"/>
              </a:rPr>
              <a:t> interrumpir) corrientes</a:t>
            </a:r>
            <a:r>
              <a:rPr lang="es-AR" sz="1400" spc="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cortocircuito.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697865" lvl="2" indent="-457200" algn="just">
              <a:buAutoNum type="arabicPeriod" startAt="2"/>
              <a:tabLst>
                <a:tab pos="698500" algn="l"/>
              </a:tabLst>
            </a:pPr>
            <a:r>
              <a:rPr lang="es-AR" sz="1400" b="1" spc="-5" dirty="0" smtClean="0">
                <a:latin typeface="Arial"/>
                <a:cs typeface="Arial"/>
              </a:rPr>
              <a:t>Seccionadores</a:t>
            </a:r>
            <a:r>
              <a:rPr lang="es-AR" sz="1400" b="1" spc="-20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Fusible</a:t>
            </a:r>
            <a:endParaRPr lang="es-AR" sz="1400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819"/>
              </a:spcBef>
            </a:pPr>
            <a:r>
              <a:rPr lang="es-AR" sz="1400" dirty="0" smtClean="0">
                <a:latin typeface="Arial"/>
                <a:cs typeface="Arial"/>
              </a:rPr>
              <a:t>Los </a:t>
            </a:r>
            <a:r>
              <a:rPr lang="es-AR" sz="1400" spc="-5" dirty="0" smtClean="0">
                <a:latin typeface="Arial"/>
                <a:cs typeface="Arial"/>
              </a:rPr>
              <a:t>seccionadores </a:t>
            </a:r>
            <a:r>
              <a:rPr lang="es-AR" sz="1400" dirty="0" smtClean="0">
                <a:latin typeface="Arial"/>
                <a:cs typeface="Arial"/>
              </a:rPr>
              <a:t>bajo </a:t>
            </a:r>
            <a:r>
              <a:rPr lang="es-AR" sz="1400" spc="-5" dirty="0" smtClean="0">
                <a:latin typeface="Arial"/>
                <a:cs typeface="Arial"/>
              </a:rPr>
              <a:t>carga pueden estar combinados </a:t>
            </a:r>
            <a:r>
              <a:rPr lang="es-AR" sz="1400" dirty="0" smtClean="0">
                <a:latin typeface="Arial"/>
                <a:cs typeface="Arial"/>
              </a:rPr>
              <a:t>con </a:t>
            </a:r>
            <a:r>
              <a:rPr lang="es-AR" sz="1400" spc="-5" dirty="0" smtClean="0">
                <a:latin typeface="Arial"/>
                <a:cs typeface="Arial"/>
              </a:rPr>
              <a:t>fusibles, </a:t>
            </a:r>
            <a:r>
              <a:rPr lang="es-AR" sz="1400" dirty="0" smtClean="0">
                <a:latin typeface="Arial"/>
                <a:cs typeface="Arial"/>
              </a:rPr>
              <a:t>con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percutor,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manera</a:t>
            </a:r>
            <a:r>
              <a:rPr lang="es-AR" sz="1400" dirty="0" smtClean="0">
                <a:latin typeface="Arial"/>
                <a:cs typeface="Arial"/>
              </a:rPr>
              <a:t> que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fusión</a:t>
            </a:r>
            <a:r>
              <a:rPr lang="es-AR" sz="1400" dirty="0" smtClean="0">
                <a:latin typeface="Arial"/>
                <a:cs typeface="Arial"/>
              </a:rPr>
              <a:t> del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fusible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produce</a:t>
            </a:r>
            <a:r>
              <a:rPr lang="es-AR" sz="1400" dirty="0" smtClean="0">
                <a:latin typeface="Arial"/>
                <a:cs typeface="Arial"/>
              </a:rPr>
              <a:t> la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apertura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del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seccionador.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9"/>
              </a:spcBef>
            </a:pP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fase </a:t>
            </a:r>
            <a:r>
              <a:rPr lang="es-AR" sz="1400" dirty="0" smtClean="0">
                <a:latin typeface="Arial"/>
                <a:cs typeface="Arial"/>
              </a:rPr>
              <a:t>en </a:t>
            </a:r>
            <a:r>
              <a:rPr lang="es-AR" sz="1400" spc="-10" dirty="0" smtClean="0">
                <a:latin typeface="Arial"/>
                <a:cs typeface="Arial"/>
              </a:rPr>
              <a:t>la </a:t>
            </a:r>
            <a:r>
              <a:rPr lang="es-AR" sz="1400" dirty="0" smtClean="0">
                <a:latin typeface="Arial"/>
                <a:cs typeface="Arial"/>
              </a:rPr>
              <a:t>que </a:t>
            </a:r>
            <a:r>
              <a:rPr lang="es-AR" sz="1400" spc="-5" dirty="0" smtClean="0">
                <a:latin typeface="Arial"/>
                <a:cs typeface="Arial"/>
              </a:rPr>
              <a:t>se </a:t>
            </a:r>
            <a:r>
              <a:rPr lang="es-AR" sz="1400" dirty="0" smtClean="0">
                <a:latin typeface="Arial"/>
                <a:cs typeface="Arial"/>
              </a:rPr>
              <a:t>ha </a:t>
            </a:r>
            <a:r>
              <a:rPr lang="es-AR" sz="1400" spc="-5" dirty="0" smtClean="0">
                <a:latin typeface="Arial"/>
                <a:cs typeface="Arial"/>
              </a:rPr>
              <a:t>producido </a:t>
            </a: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falla </a:t>
            </a:r>
            <a:r>
              <a:rPr lang="es-AR" sz="1400" dirty="0" smtClean="0">
                <a:latin typeface="Arial"/>
                <a:cs typeface="Arial"/>
              </a:rPr>
              <a:t>queda </a:t>
            </a:r>
            <a:r>
              <a:rPr lang="es-AR" sz="1400" spc="-5" dirty="0" smtClean="0">
                <a:latin typeface="Arial"/>
                <a:cs typeface="Arial"/>
              </a:rPr>
              <a:t>interrumpida </a:t>
            </a:r>
            <a:r>
              <a:rPr lang="es-AR" sz="1400" dirty="0" smtClean="0">
                <a:latin typeface="Arial"/>
                <a:cs typeface="Arial"/>
              </a:rPr>
              <a:t>por la </a:t>
            </a:r>
            <a:r>
              <a:rPr lang="es-AR" sz="1400" spc="-5" dirty="0" smtClean="0">
                <a:latin typeface="Arial"/>
                <a:cs typeface="Arial"/>
              </a:rPr>
              <a:t>acción </a:t>
            </a:r>
            <a:r>
              <a:rPr lang="es-AR" sz="1400" dirty="0" smtClean="0">
                <a:latin typeface="Arial"/>
                <a:cs typeface="Arial"/>
              </a:rPr>
              <a:t> del </a:t>
            </a:r>
            <a:r>
              <a:rPr lang="es-AR" sz="1400" spc="-5" dirty="0" smtClean="0">
                <a:latin typeface="Arial"/>
                <a:cs typeface="Arial"/>
              </a:rPr>
              <a:t>fusible, inmediatamente después </a:t>
            </a:r>
            <a:r>
              <a:rPr lang="es-AR" sz="1400" dirty="0" smtClean="0">
                <a:latin typeface="Arial"/>
                <a:cs typeface="Arial"/>
              </a:rPr>
              <a:t>la </a:t>
            </a:r>
            <a:r>
              <a:rPr lang="es-AR" sz="1400" spc="-5" dirty="0" smtClean="0">
                <a:latin typeface="Arial"/>
                <a:cs typeface="Arial"/>
              </a:rPr>
              <a:t>apertura del </a:t>
            </a:r>
            <a:r>
              <a:rPr lang="es-AR" sz="1400" dirty="0" smtClean="0">
                <a:latin typeface="Arial"/>
                <a:cs typeface="Arial"/>
              </a:rPr>
              <a:t>seccionador </a:t>
            </a:r>
            <a:r>
              <a:rPr lang="es-AR" sz="1400" spc="-5" dirty="0" smtClean="0">
                <a:latin typeface="Arial"/>
                <a:cs typeface="Arial"/>
              </a:rPr>
              <a:t>interrumpe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las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restantes fases.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25"/>
              </a:spcBef>
            </a:pPr>
            <a:r>
              <a:rPr lang="es-AR" sz="1400" spc="-5" dirty="0" smtClean="0">
                <a:latin typeface="Arial"/>
                <a:cs typeface="Arial"/>
              </a:rPr>
              <a:t>Este conjunto puede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reemplazar con </a:t>
            </a:r>
            <a:r>
              <a:rPr lang="es-AR" sz="1400" dirty="0" smtClean="0">
                <a:latin typeface="Arial"/>
                <a:cs typeface="Arial"/>
              </a:rPr>
              <a:t>ciertas </a:t>
            </a:r>
            <a:r>
              <a:rPr lang="es-AR" sz="1400" spc="-5" dirty="0" smtClean="0">
                <a:latin typeface="Arial"/>
                <a:cs typeface="Arial"/>
              </a:rPr>
              <a:t>ventajas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económicas</a:t>
            </a:r>
            <a:r>
              <a:rPr lang="es-AR" sz="1400" dirty="0" smtClean="0">
                <a:latin typeface="Arial"/>
                <a:cs typeface="Arial"/>
              </a:rPr>
              <a:t> a un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interruptor,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en </a:t>
            </a:r>
            <a:r>
              <a:rPr lang="es-AR" sz="1400" spc="-5" dirty="0" smtClean="0">
                <a:latin typeface="Arial"/>
                <a:cs typeface="Arial"/>
              </a:rPr>
              <a:t>muchos casos.</a:t>
            </a:r>
            <a:endParaRPr lang="es-AR" sz="14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2705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/>
            <a:r>
              <a:rPr lang="es-AR" sz="1400" b="1" dirty="0" smtClean="0">
                <a:latin typeface="Arial"/>
                <a:cs typeface="Arial"/>
              </a:rPr>
              <a:t>5.4.  </a:t>
            </a:r>
            <a:r>
              <a:rPr lang="es-AR" sz="1400" b="1" spc="7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Transformador de</a:t>
            </a:r>
            <a:r>
              <a:rPr lang="es-AR" sz="1400" b="1" spc="-15" dirty="0" smtClean="0">
                <a:latin typeface="Arial"/>
                <a:cs typeface="Arial"/>
              </a:rPr>
              <a:t> </a:t>
            </a:r>
            <a:r>
              <a:rPr lang="es-AR" sz="1400" b="1" spc="-5" dirty="0" smtClean="0">
                <a:latin typeface="Arial"/>
                <a:cs typeface="Arial"/>
              </a:rPr>
              <a:t>corriente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300"/>
              </a:lnSpc>
            </a:pPr>
            <a:r>
              <a:rPr lang="es-AR" sz="1400" dirty="0" smtClean="0">
                <a:latin typeface="Arial"/>
                <a:cs typeface="Arial"/>
              </a:rPr>
              <a:t>Los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transformadores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utilizan</a:t>
            </a:r>
            <a:r>
              <a:rPr lang="es-AR" sz="1400" dirty="0" smtClean="0">
                <a:latin typeface="Arial"/>
                <a:cs typeface="Arial"/>
              </a:rPr>
              <a:t> para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tomar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muestras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corriente de la </a:t>
            </a:r>
            <a:r>
              <a:rPr lang="es-AR" sz="1400" spc="-5" dirty="0" smtClean="0">
                <a:latin typeface="Arial"/>
                <a:cs typeface="Arial"/>
              </a:rPr>
              <a:t>línea </a:t>
            </a:r>
            <a:r>
              <a:rPr lang="es-AR" sz="1400" dirty="0" smtClean="0">
                <a:latin typeface="Arial"/>
                <a:cs typeface="Arial"/>
              </a:rPr>
              <a:t>y reducirla a un </a:t>
            </a:r>
            <a:r>
              <a:rPr lang="es-AR" sz="1400" spc="-10" dirty="0" smtClean="0">
                <a:latin typeface="Arial"/>
                <a:cs typeface="Arial"/>
              </a:rPr>
              <a:t>nivel </a:t>
            </a:r>
            <a:r>
              <a:rPr lang="es-AR" sz="1400" dirty="0" smtClean="0">
                <a:latin typeface="Arial"/>
                <a:cs typeface="Arial"/>
              </a:rPr>
              <a:t>seguro y medible, para las gamas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normalizadas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instrumentos, aparatos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spc="-5" dirty="0" smtClean="0">
                <a:latin typeface="Arial"/>
                <a:cs typeface="Arial"/>
              </a:rPr>
              <a:t>medida, </a:t>
            </a:r>
            <a:r>
              <a:rPr lang="es-AR" sz="1400" dirty="0" smtClean="0">
                <a:latin typeface="Arial"/>
                <a:cs typeface="Arial"/>
              </a:rPr>
              <a:t>u </a:t>
            </a:r>
            <a:r>
              <a:rPr lang="es-AR" sz="1400" spc="-5" dirty="0" smtClean="0">
                <a:latin typeface="Arial"/>
                <a:cs typeface="Arial"/>
              </a:rPr>
              <a:t>otros dispositivos </a:t>
            </a:r>
            <a:r>
              <a:rPr lang="es-AR" sz="1400" dirty="0" smtClean="0">
                <a:latin typeface="Arial"/>
                <a:cs typeface="Arial"/>
              </a:rPr>
              <a:t>de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medida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control.</a:t>
            </a:r>
            <a:endParaRPr lang="es-AR" sz="1400" dirty="0" smtClean="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endParaRPr lang="es-AR" sz="1400" dirty="0" smtClean="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r>
              <a:rPr lang="es-AR" sz="1400" dirty="0" smtClean="0">
                <a:latin typeface="Arial"/>
                <a:cs typeface="Arial"/>
              </a:rPr>
              <a:t>Los </a:t>
            </a:r>
            <a:r>
              <a:rPr lang="es-AR" sz="1400" spc="-5" dirty="0" smtClean="0">
                <a:latin typeface="Arial"/>
                <a:cs typeface="Arial"/>
              </a:rPr>
              <a:t>valores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nominales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los </a:t>
            </a:r>
            <a:r>
              <a:rPr lang="es-AR" sz="1400" spc="-5" dirty="0" smtClean="0">
                <a:latin typeface="Arial"/>
                <a:cs typeface="Arial"/>
              </a:rPr>
              <a:t>transformadores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corriente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</a:t>
            </a:r>
            <a:r>
              <a:rPr lang="es-AR" sz="1400" spc="-5" dirty="0" smtClean="0">
                <a:latin typeface="Arial"/>
                <a:cs typeface="Arial"/>
              </a:rPr>
              <a:t> definen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como</a:t>
            </a:r>
            <a:endParaRPr lang="es-AR" sz="1400" dirty="0" smtClean="0">
              <a:latin typeface="Arial"/>
              <a:cs typeface="Arial"/>
            </a:endParaRPr>
          </a:p>
          <a:p>
            <a:pPr marL="12700" marR="7620">
              <a:lnSpc>
                <a:spcPts val="2420"/>
              </a:lnSpc>
              <a:spcBef>
                <a:spcPts val="195"/>
              </a:spcBef>
            </a:pPr>
            <a:r>
              <a:rPr lang="es-AR" sz="1400" dirty="0" smtClean="0">
                <a:latin typeface="Arial"/>
                <a:cs typeface="Arial"/>
              </a:rPr>
              <a:t>relaciones</a:t>
            </a:r>
            <a:r>
              <a:rPr lang="es-AR" sz="1400" spc="28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28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corriente</a:t>
            </a:r>
            <a:r>
              <a:rPr lang="es-AR" sz="1400" spc="29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primaria</a:t>
            </a:r>
            <a:r>
              <a:rPr lang="es-AR" sz="1400" spc="29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</a:t>
            </a:r>
            <a:r>
              <a:rPr lang="es-AR" sz="1400" spc="28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corriente</a:t>
            </a:r>
            <a:r>
              <a:rPr lang="es-AR" sz="1400" spc="28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secundaria.</a:t>
            </a:r>
            <a:r>
              <a:rPr lang="es-AR" sz="1400" spc="29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Unas</a:t>
            </a:r>
            <a:r>
              <a:rPr lang="es-AR" sz="1400" spc="3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relaciones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típicas</a:t>
            </a:r>
            <a:r>
              <a:rPr lang="es-AR" sz="1400" spc="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</a:t>
            </a:r>
            <a:r>
              <a:rPr lang="es-AR" sz="1400" spc="3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podrían</a:t>
            </a:r>
            <a:r>
              <a:rPr lang="es-AR" sz="1400" spc="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ser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600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/</a:t>
            </a:r>
            <a:r>
              <a:rPr lang="es-AR" sz="1400" spc="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5,</a:t>
            </a:r>
            <a:r>
              <a:rPr lang="es-AR" sz="1400" spc="3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800</a:t>
            </a:r>
            <a:r>
              <a:rPr lang="es-AR" sz="1400" spc="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/</a:t>
            </a:r>
            <a:r>
              <a:rPr lang="es-AR" sz="1400" spc="2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5,</a:t>
            </a:r>
            <a:r>
              <a:rPr lang="es-AR" sz="1400" spc="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1000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/</a:t>
            </a:r>
          </a:p>
          <a:p>
            <a:pPr marL="12700" marR="8255">
              <a:lnSpc>
                <a:spcPts val="2400"/>
              </a:lnSpc>
              <a:spcBef>
                <a:spcPts val="15"/>
              </a:spcBef>
              <a:buAutoNum type="arabicPeriod" startAt="5"/>
              <a:tabLst>
                <a:tab pos="20955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valores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nominales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transformadores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son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5</a:t>
            </a:r>
            <a:r>
              <a:rPr lang="es-AR" sz="1400" spc="-2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-3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1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A.</a:t>
            </a:r>
            <a:endParaRPr lang="es-AR" sz="1400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200"/>
              </a:lnSpc>
              <a:spcBef>
                <a:spcPts val="1225"/>
              </a:spcBef>
            </a:pPr>
            <a:r>
              <a:rPr lang="es-AR" sz="1400" dirty="0" smtClean="0">
                <a:latin typeface="Arial"/>
                <a:cs typeface="Arial"/>
              </a:rPr>
              <a:t>El primario de </a:t>
            </a:r>
            <a:r>
              <a:rPr lang="es-AR" sz="1400" spc="-10" dirty="0" smtClean="0">
                <a:latin typeface="Arial"/>
                <a:cs typeface="Arial"/>
              </a:rPr>
              <a:t>estos </a:t>
            </a:r>
            <a:r>
              <a:rPr lang="es-AR" sz="1400" spc="-5" dirty="0" smtClean="0">
                <a:latin typeface="Arial"/>
                <a:cs typeface="Arial"/>
              </a:rPr>
              <a:t>transformadores </a:t>
            </a:r>
            <a:r>
              <a:rPr lang="es-AR" sz="1400" dirty="0" smtClean="0">
                <a:latin typeface="Arial"/>
                <a:cs typeface="Arial"/>
              </a:rPr>
              <a:t>se </a:t>
            </a:r>
            <a:r>
              <a:rPr lang="es-AR" sz="1400" spc="-5" dirty="0" smtClean="0">
                <a:latin typeface="Arial"/>
                <a:cs typeface="Arial"/>
              </a:rPr>
              <a:t>conecta </a:t>
            </a:r>
            <a:r>
              <a:rPr lang="es-AR" sz="1400" spc="-10" dirty="0" smtClean="0">
                <a:latin typeface="Arial"/>
                <a:cs typeface="Arial"/>
              </a:rPr>
              <a:t>en </a:t>
            </a:r>
            <a:r>
              <a:rPr lang="es-AR" sz="1400" spc="-5" dirty="0" smtClean="0">
                <a:latin typeface="Arial"/>
                <a:cs typeface="Arial"/>
              </a:rPr>
              <a:t>serie </a:t>
            </a:r>
            <a:r>
              <a:rPr lang="es-AR" sz="1400" dirty="0" smtClean="0">
                <a:latin typeface="Arial"/>
                <a:cs typeface="Arial"/>
              </a:rPr>
              <a:t>con la </a:t>
            </a:r>
            <a:r>
              <a:rPr lang="es-AR" sz="1400" spc="-5" dirty="0" smtClean="0">
                <a:latin typeface="Arial"/>
                <a:cs typeface="Arial"/>
              </a:rPr>
              <a:t>carga, </a:t>
            </a:r>
            <a:r>
              <a:rPr lang="es-AR" sz="1400" dirty="0" smtClean="0">
                <a:latin typeface="Arial"/>
                <a:cs typeface="Arial"/>
              </a:rPr>
              <a:t>y la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carga de </a:t>
            </a:r>
            <a:r>
              <a:rPr lang="es-AR" sz="1400" spc="-5" dirty="0" smtClean="0">
                <a:latin typeface="Arial"/>
                <a:cs typeface="Arial"/>
              </a:rPr>
              <a:t>este transformador está constituida solamente </a:t>
            </a:r>
            <a:r>
              <a:rPr lang="es-AR" sz="1400" dirty="0" smtClean="0">
                <a:latin typeface="Arial"/>
                <a:cs typeface="Arial"/>
              </a:rPr>
              <a:t>por la </a:t>
            </a:r>
            <a:r>
              <a:rPr lang="es-AR" sz="1400" spc="-5" dirty="0" smtClean="0">
                <a:latin typeface="Arial"/>
                <a:cs typeface="Arial"/>
              </a:rPr>
              <a:t>impedancia </a:t>
            </a:r>
            <a:r>
              <a:rPr lang="es-AR" sz="1400" dirty="0" smtClean="0">
                <a:latin typeface="Arial"/>
                <a:cs typeface="Arial"/>
              </a:rPr>
              <a:t> del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circuito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que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conecta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5" dirty="0" smtClean="0">
                <a:latin typeface="Arial"/>
                <a:cs typeface="Arial"/>
              </a:rPr>
              <a:t>él.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12700" algn="just"/>
            <a:r>
              <a:rPr lang="es-AR" sz="1400" spc="-5" dirty="0" smtClean="0">
                <a:latin typeface="Arial"/>
                <a:cs typeface="Arial"/>
              </a:rPr>
              <a:t>Tipos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</a:t>
            </a:r>
            <a:r>
              <a:rPr lang="es-AR" sz="1400" spc="-3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construcción:</a:t>
            </a:r>
            <a:endParaRPr lang="es-AR" sz="14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300" dirty="0" smtClean="0">
              <a:latin typeface="Arial"/>
              <a:cs typeface="Arial"/>
            </a:endParaRPr>
          </a:p>
          <a:p>
            <a:pPr marL="12700" algn="just"/>
            <a:r>
              <a:rPr lang="es-AR" sz="1400" dirty="0" smtClean="0">
                <a:latin typeface="Arial"/>
                <a:cs typeface="Arial"/>
              </a:rPr>
              <a:t>Los</a:t>
            </a:r>
            <a:r>
              <a:rPr lang="es-AR" sz="1400" spc="-5" dirty="0" smtClean="0">
                <a:latin typeface="Arial"/>
                <a:cs typeface="Arial"/>
              </a:rPr>
              <a:t> tipos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-5" dirty="0" smtClean="0">
                <a:latin typeface="Arial"/>
                <a:cs typeface="Arial"/>
              </a:rPr>
              <a:t> transformadores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corriente son:</a:t>
            </a:r>
            <a:endParaRPr lang="es-AR" sz="1400" dirty="0" smtClean="0">
              <a:latin typeface="Arial"/>
              <a:cs typeface="Arial"/>
            </a:endParaRPr>
          </a:p>
          <a:p>
            <a:pPr marL="469265" marR="5715" lvl="1" indent="-228600" algn="just">
              <a:lnSpc>
                <a:spcPct val="144000"/>
              </a:lnSpc>
              <a:spcBef>
                <a:spcPts val="810"/>
              </a:spcBef>
              <a:buChar char="-"/>
              <a:tabLst>
                <a:tab pos="4699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primario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devanado: Consta</a:t>
            </a:r>
            <a:r>
              <a:rPr lang="es-AR" sz="1400" dirty="0" smtClean="0">
                <a:latin typeface="Arial"/>
                <a:cs typeface="Arial"/>
              </a:rPr>
              <a:t> de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devanados</a:t>
            </a:r>
            <a:r>
              <a:rPr lang="es-AR" sz="1400" dirty="0" smtClean="0">
                <a:latin typeface="Arial"/>
                <a:cs typeface="Arial"/>
              </a:rPr>
              <a:t> primarios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secundarios totalmente aislados </a:t>
            </a:r>
            <a:r>
              <a:rPr lang="es-AR" sz="1400" dirty="0" smtClean="0">
                <a:latin typeface="Arial"/>
                <a:cs typeface="Arial"/>
              </a:rPr>
              <a:t>y </a:t>
            </a:r>
            <a:r>
              <a:rPr lang="es-AR" sz="1400" spc="-5" dirty="0" smtClean="0">
                <a:latin typeface="Arial"/>
                <a:cs typeface="Arial"/>
              </a:rPr>
              <a:t>montados permanentemente sobre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-5" dirty="0" smtClean="0">
                <a:latin typeface="Arial"/>
                <a:cs typeface="Arial"/>
              </a:rPr>
              <a:t>circuito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magnético.</a:t>
            </a:r>
            <a:endParaRPr lang="es-AR" sz="1400" dirty="0" smtClean="0">
              <a:latin typeface="Arial"/>
              <a:cs typeface="Arial"/>
            </a:endParaRPr>
          </a:p>
          <a:p>
            <a:pPr marL="469265" marR="8255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 barra: </a:t>
            </a:r>
            <a:r>
              <a:rPr lang="es-AR" sz="1400" spc="-10" dirty="0" smtClean="0">
                <a:latin typeface="Arial"/>
                <a:cs typeface="Arial"/>
              </a:rPr>
              <a:t>Es </a:t>
            </a:r>
            <a:r>
              <a:rPr lang="es-AR" sz="1400" spc="-5" dirty="0" smtClean="0">
                <a:latin typeface="Arial"/>
                <a:cs typeface="Arial"/>
              </a:rPr>
              <a:t>similar </a:t>
            </a:r>
            <a:r>
              <a:rPr lang="es-AR" sz="1400" dirty="0" smtClean="0">
                <a:latin typeface="Arial"/>
                <a:cs typeface="Arial"/>
              </a:rPr>
              <a:t>al tipo </a:t>
            </a:r>
            <a:r>
              <a:rPr lang="es-AR" sz="1400" spc="-5" dirty="0" smtClean="0">
                <a:latin typeface="Arial"/>
                <a:cs typeface="Arial"/>
              </a:rPr>
              <a:t>primario devanado, excepto </a:t>
            </a:r>
            <a:r>
              <a:rPr lang="es-AR" sz="1400" dirty="0" smtClean="0">
                <a:latin typeface="Arial"/>
                <a:cs typeface="Arial"/>
              </a:rPr>
              <a:t>en </a:t>
            </a:r>
            <a:r>
              <a:rPr lang="es-AR" sz="1400" spc="-5" dirty="0" smtClean="0">
                <a:latin typeface="Arial"/>
                <a:cs typeface="Arial"/>
              </a:rPr>
              <a:t>que </a:t>
            </a:r>
            <a:r>
              <a:rPr lang="es-AR" sz="1400" dirty="0" smtClean="0">
                <a:latin typeface="Arial"/>
                <a:cs typeface="Arial"/>
              </a:rPr>
              <a:t>el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primario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es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solo</a:t>
            </a:r>
            <a:r>
              <a:rPr lang="es-AR" sz="1400" spc="-2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conductor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recto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dirty="0" smtClean="0">
                <a:latin typeface="Arial"/>
                <a:cs typeface="Arial"/>
              </a:rPr>
              <a:t>tipo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barra.</a:t>
            </a:r>
            <a:endParaRPr lang="es-AR" sz="1400" dirty="0" smtClean="0">
              <a:latin typeface="Arial"/>
              <a:cs typeface="Arial"/>
            </a:endParaRPr>
          </a:p>
          <a:p>
            <a:pPr marL="469265" marR="6350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err="1" smtClean="0">
                <a:latin typeface="Arial"/>
                <a:cs typeface="Arial"/>
              </a:rPr>
              <a:t>toroidal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(ventana): Tiene</a:t>
            </a:r>
            <a:r>
              <a:rPr lang="es-AR" sz="1400" dirty="0" smtClean="0">
                <a:latin typeface="Arial"/>
                <a:cs typeface="Arial"/>
              </a:rPr>
              <a:t> un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</a:t>
            </a:r>
            <a:r>
              <a:rPr lang="es-AR" sz="1400" dirty="0" smtClean="0">
                <a:latin typeface="Arial"/>
                <a:cs typeface="Arial"/>
              </a:rPr>
              <a:t> secundario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totalmente </a:t>
            </a:r>
            <a:r>
              <a:rPr lang="es-AR" sz="1400" spc="-3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aislado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montado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permanentemente</a:t>
            </a:r>
            <a:r>
              <a:rPr lang="es-AR" sz="1400" spc="-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sobre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-7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circuito</a:t>
            </a:r>
            <a:r>
              <a:rPr lang="es-AR" sz="1400" spc="-7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magnético</a:t>
            </a:r>
            <a:r>
              <a:rPr lang="es-AR" sz="1400" spc="-6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y</a:t>
            </a:r>
            <a:r>
              <a:rPr lang="es-AR" sz="1400" spc="-7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una</a:t>
            </a:r>
          </a:p>
          <a:p>
            <a:pPr marL="469265" marR="9525" algn="just">
              <a:lnSpc>
                <a:spcPct val="143700"/>
              </a:lnSpc>
              <a:spcBef>
                <a:spcPts val="10"/>
              </a:spcBef>
            </a:pPr>
            <a:r>
              <a:rPr lang="es-AR" sz="1400" spc="-5" dirty="0" smtClean="0">
                <a:latin typeface="Arial"/>
                <a:cs typeface="Arial"/>
              </a:rPr>
              <a:t>ventana </a:t>
            </a:r>
            <a:r>
              <a:rPr lang="es-AR" sz="1400" dirty="0" smtClean="0">
                <a:latin typeface="Arial"/>
                <a:cs typeface="Arial"/>
              </a:rPr>
              <a:t>a </a:t>
            </a:r>
            <a:r>
              <a:rPr lang="es-AR" sz="1400" spc="-5" dirty="0" smtClean="0">
                <a:latin typeface="Arial"/>
                <a:cs typeface="Arial"/>
              </a:rPr>
              <a:t>través </a:t>
            </a:r>
            <a:r>
              <a:rPr lang="es-AR" sz="1400" spc="-10" dirty="0" smtClean="0">
                <a:latin typeface="Arial"/>
                <a:cs typeface="Arial"/>
              </a:rPr>
              <a:t>de </a:t>
            </a:r>
            <a:r>
              <a:rPr lang="es-AR" sz="1400" dirty="0" smtClean="0">
                <a:latin typeface="Arial"/>
                <a:cs typeface="Arial"/>
              </a:rPr>
              <a:t>la cual puede </a:t>
            </a:r>
            <a:r>
              <a:rPr lang="es-AR" sz="1400" spc="-5" dirty="0" smtClean="0">
                <a:latin typeface="Arial"/>
                <a:cs typeface="Arial"/>
              </a:rPr>
              <a:t>hacerse pasar </a:t>
            </a:r>
            <a:r>
              <a:rPr lang="es-AR" sz="1400" dirty="0" smtClean="0">
                <a:latin typeface="Arial"/>
                <a:cs typeface="Arial"/>
              </a:rPr>
              <a:t>un </a:t>
            </a:r>
            <a:r>
              <a:rPr lang="es-AR" sz="1400" spc="-5" dirty="0" smtClean="0">
                <a:latin typeface="Arial"/>
                <a:cs typeface="Arial"/>
              </a:rPr>
              <a:t>conductor que </a:t>
            </a:r>
            <a:r>
              <a:rPr lang="es-AR" sz="1400" dirty="0" smtClean="0">
                <a:latin typeface="Arial"/>
                <a:cs typeface="Arial"/>
              </a:rPr>
              <a:t> proporciona</a:t>
            </a:r>
            <a:r>
              <a:rPr lang="es-AR" sz="1400" spc="-1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el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primario.</a:t>
            </a:r>
            <a:endParaRPr lang="es-AR" sz="1400" dirty="0" smtClean="0">
              <a:latin typeface="Arial"/>
              <a:cs typeface="Arial"/>
            </a:endParaRPr>
          </a:p>
          <a:p>
            <a:pPr marL="469265" marR="7620" lvl="1" indent="-228600" algn="just">
              <a:lnSpc>
                <a:spcPct val="143600"/>
              </a:lnSpc>
              <a:buChar char="-"/>
              <a:tabLst>
                <a:tab pos="469900" algn="l"/>
              </a:tabLst>
            </a:pP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dirty="0" smtClean="0">
                <a:latin typeface="Arial"/>
                <a:cs typeface="Arial"/>
              </a:rPr>
              <a:t> para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bornes: </a:t>
            </a:r>
            <a:r>
              <a:rPr lang="es-AR" sz="1400" dirty="0" smtClean="0">
                <a:latin typeface="Arial"/>
                <a:cs typeface="Arial"/>
              </a:rPr>
              <a:t>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un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tipo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especial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err="1" smtClean="0">
                <a:latin typeface="Arial"/>
                <a:cs typeface="Arial"/>
              </a:rPr>
              <a:t>toroidal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proyectado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para 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colocarse</a:t>
            </a:r>
            <a:r>
              <a:rPr lang="es-AR" sz="1400" dirty="0" smtClean="0">
                <a:latin typeface="Arial"/>
                <a:cs typeface="Arial"/>
              </a:rPr>
              <a:t> en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los</a:t>
            </a:r>
            <a:r>
              <a:rPr lang="es-AR" sz="1400" dirty="0" smtClean="0">
                <a:latin typeface="Arial"/>
                <a:cs typeface="Arial"/>
              </a:rPr>
              <a:t> bornes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aislados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10" dirty="0" smtClean="0">
                <a:latin typeface="Arial"/>
                <a:cs typeface="Arial"/>
              </a:rPr>
              <a:t>de</a:t>
            </a:r>
            <a:r>
              <a:rPr lang="es-AR" sz="1400" spc="-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los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aparatos,</a:t>
            </a:r>
            <a:r>
              <a:rPr lang="es-AR" sz="140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actuando</a:t>
            </a:r>
            <a:r>
              <a:rPr lang="es-AR" sz="1400" dirty="0" smtClean="0">
                <a:latin typeface="Arial"/>
                <a:cs typeface="Arial"/>
              </a:rPr>
              <a:t> el 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conductor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del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borne</a:t>
            </a:r>
            <a:r>
              <a:rPr lang="es-AR" sz="1400" spc="5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como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spc="-5" dirty="0" smtClean="0">
                <a:latin typeface="Arial"/>
                <a:cs typeface="Arial"/>
              </a:rPr>
              <a:t>devanado</a:t>
            </a:r>
            <a:r>
              <a:rPr lang="es-AR" sz="1400" spc="-10" dirty="0" smtClean="0">
                <a:latin typeface="Arial"/>
                <a:cs typeface="Arial"/>
              </a:rPr>
              <a:t> </a:t>
            </a:r>
            <a:r>
              <a:rPr lang="es-AR" sz="1400" dirty="0" smtClean="0">
                <a:latin typeface="Arial"/>
                <a:cs typeface="Arial"/>
              </a:rPr>
              <a:t>primario.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4392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>
              <a:spcBef>
                <a:spcPts val="5"/>
              </a:spcBef>
            </a:pPr>
            <a:r>
              <a:rPr lang="es-AR" sz="1200" b="1" dirty="0" smtClean="0">
                <a:latin typeface="Arial"/>
                <a:cs typeface="Arial"/>
              </a:rPr>
              <a:t>5.5.  </a:t>
            </a:r>
            <a:r>
              <a:rPr lang="es-AR" sz="1200" b="1" spc="8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Transformadores</a:t>
            </a:r>
            <a:r>
              <a:rPr lang="es-AR" sz="1200" b="1" spc="-2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tensión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devanado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especialmente,</a:t>
            </a:r>
            <a:r>
              <a:rPr lang="es-AR" sz="1200" spc="3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primario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3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alto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voltaje </a:t>
            </a:r>
            <a:r>
              <a:rPr lang="es-AR" sz="1200" dirty="0" smtClean="0">
                <a:latin typeface="Arial"/>
                <a:cs typeface="Arial"/>
              </a:rPr>
              <a:t>y un </a:t>
            </a:r>
            <a:r>
              <a:rPr lang="es-AR" sz="1200" spc="-5" dirty="0" smtClean="0">
                <a:latin typeface="Arial"/>
                <a:cs typeface="Arial"/>
              </a:rPr>
              <a:t>secundario </a:t>
            </a:r>
            <a:r>
              <a:rPr lang="es-AR" sz="1200" dirty="0" smtClean="0">
                <a:latin typeface="Arial"/>
                <a:cs typeface="Arial"/>
              </a:rPr>
              <a:t>de baja </a:t>
            </a:r>
            <a:r>
              <a:rPr lang="es-AR" sz="1200" spc="-5" dirty="0" smtClean="0">
                <a:latin typeface="Arial"/>
                <a:cs typeface="Arial"/>
              </a:rPr>
              <a:t>tensión. Tiene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potencia </a:t>
            </a:r>
            <a:r>
              <a:rPr lang="es-AR" sz="1200" dirty="0" smtClean="0">
                <a:latin typeface="Arial"/>
                <a:cs typeface="Arial"/>
              </a:rPr>
              <a:t>nominal </a:t>
            </a:r>
            <a:r>
              <a:rPr lang="es-AR" sz="1200" spc="-5" dirty="0" smtClean="0">
                <a:latin typeface="Arial"/>
                <a:cs typeface="Arial"/>
              </a:rPr>
              <a:t>muy </a:t>
            </a:r>
            <a:r>
              <a:rPr lang="es-AR" sz="1200" dirty="0" smtClean="0">
                <a:latin typeface="Arial"/>
                <a:cs typeface="Arial"/>
              </a:rPr>
              <a:t> baja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único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objetivo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suministrar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muestra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voltaje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sistema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potencia,</a:t>
            </a:r>
            <a:r>
              <a:rPr lang="es-AR" sz="1200" spc="-5" dirty="0" smtClean="0">
                <a:latin typeface="Arial"/>
                <a:cs typeface="Arial"/>
              </a:rPr>
              <a:t> 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mida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instrumentos incorporados.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Además, puesto que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objetivo principal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muestreo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voltaje </a:t>
            </a:r>
            <a:r>
              <a:rPr lang="es-AR" sz="1200" dirty="0" smtClean="0">
                <a:latin typeface="Arial"/>
                <a:cs typeface="Arial"/>
              </a:rPr>
              <a:t>deberá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particularmente</a:t>
            </a:r>
            <a:r>
              <a:rPr lang="es-AR" sz="1200" dirty="0" smtClean="0">
                <a:latin typeface="Arial"/>
                <a:cs typeface="Arial"/>
              </a:rPr>
              <a:t> preciso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dirty="0" smtClean="0">
                <a:latin typeface="Arial"/>
                <a:cs typeface="Arial"/>
              </a:rPr>
              <a:t> para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distorsionar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valores </a:t>
            </a:r>
            <a:r>
              <a:rPr lang="es-AR" sz="1200" dirty="0" smtClean="0">
                <a:latin typeface="Arial"/>
                <a:cs typeface="Arial"/>
              </a:rPr>
              <a:t> verdaderos. Se </a:t>
            </a:r>
            <a:r>
              <a:rPr lang="es-AR" sz="1200" spc="-5" dirty="0" smtClean="0">
                <a:latin typeface="Arial"/>
                <a:cs typeface="Arial"/>
              </a:rPr>
              <a:t>pueden conseguir transformadores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potencial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varios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niveles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precisión,</a:t>
            </a:r>
            <a:r>
              <a:rPr lang="es-AR" sz="1200" dirty="0" smtClean="0">
                <a:latin typeface="Arial"/>
                <a:cs typeface="Arial"/>
              </a:rPr>
              <a:t> dependiendo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qué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tan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precisas</a:t>
            </a:r>
            <a:r>
              <a:rPr lang="es-AR" sz="1200" dirty="0" smtClean="0">
                <a:latin typeface="Arial"/>
                <a:cs typeface="Arial"/>
              </a:rPr>
              <a:t> deban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lecturas,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cada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aplicación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especial.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32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enrollado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primario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transformador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potencial</a:t>
            </a:r>
            <a:r>
              <a:rPr lang="es-AR" sz="1200" dirty="0" smtClean="0">
                <a:latin typeface="Arial"/>
                <a:cs typeface="Arial"/>
              </a:rPr>
              <a:t> 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conecta</a:t>
            </a:r>
            <a:r>
              <a:rPr lang="es-AR" sz="1200" dirty="0" smtClean="0">
                <a:latin typeface="Arial"/>
                <a:cs typeface="Arial"/>
              </a:rPr>
              <a:t> en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paralelo </a:t>
            </a:r>
            <a:r>
              <a:rPr lang="es-AR" sz="1200" spc="-5" dirty="0" smtClean="0">
                <a:latin typeface="Arial"/>
                <a:cs typeface="Arial"/>
              </a:rPr>
              <a:t>con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circuito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potencia </a:t>
            </a:r>
            <a:r>
              <a:rPr lang="es-AR" sz="1200" dirty="0" smtClean="0">
                <a:latin typeface="Arial"/>
                <a:cs typeface="Arial"/>
              </a:rPr>
              <a:t>y en el </a:t>
            </a:r>
            <a:r>
              <a:rPr lang="es-AR" sz="1200" spc="-5" dirty="0" smtClean="0">
                <a:latin typeface="Arial"/>
                <a:cs typeface="Arial"/>
              </a:rPr>
              <a:t>secundario se conectan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instrumentos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aparatos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protección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lnSpc>
                <a:spcPct val="1437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Estos </a:t>
            </a:r>
            <a:r>
              <a:rPr lang="es-AR" sz="1200" spc="-5" dirty="0" smtClean="0">
                <a:latin typeface="Arial"/>
                <a:cs typeface="Arial"/>
              </a:rPr>
              <a:t>transformadores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construyen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todas las tensiones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circuitos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normalizados. Normalmente </a:t>
            </a:r>
            <a:r>
              <a:rPr lang="es-AR" sz="1200" dirty="0" smtClean="0">
                <a:latin typeface="Arial"/>
                <a:cs typeface="Arial"/>
              </a:rPr>
              <a:t>son de </a:t>
            </a:r>
            <a:r>
              <a:rPr lang="es-AR" sz="1200" spc="-5" dirty="0" smtClean="0">
                <a:latin typeface="Arial"/>
                <a:cs typeface="Arial"/>
              </a:rPr>
              <a:t>tipo seco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moldeado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tensiones </a:t>
            </a:r>
            <a:r>
              <a:rPr lang="es-AR" sz="1200" dirty="0" smtClean="0">
                <a:latin typeface="Arial"/>
                <a:cs typeface="Arial"/>
              </a:rPr>
              <a:t> inferiores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23 </a:t>
            </a:r>
            <a:r>
              <a:rPr lang="es-AR" sz="1200" spc="-5" dirty="0" smtClean="0">
                <a:latin typeface="Arial"/>
                <a:cs typeface="Arial"/>
              </a:rPr>
              <a:t>KV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baño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líquido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tensiones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superiores.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6385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>
              <a:spcBef>
                <a:spcPts val="100"/>
              </a:spcBef>
            </a:pPr>
            <a:r>
              <a:rPr lang="es-AR" sz="1200" b="1" dirty="0" smtClean="0">
                <a:latin typeface="Arial"/>
                <a:cs typeface="Arial"/>
              </a:rPr>
              <a:t>.  </a:t>
            </a:r>
            <a:r>
              <a:rPr lang="es-AR" sz="1200" b="1" spc="7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Descargadores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sobretensión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descargadores </a:t>
            </a:r>
            <a:r>
              <a:rPr lang="es-AR" sz="1200" dirty="0" smtClean="0">
                <a:latin typeface="Arial"/>
                <a:cs typeface="Arial"/>
              </a:rPr>
              <a:t>son </a:t>
            </a:r>
            <a:r>
              <a:rPr lang="es-AR" sz="1200" spc="-5" dirty="0" smtClean="0">
                <a:latin typeface="Arial"/>
                <a:cs typeface="Arial"/>
              </a:rPr>
              <a:t>aparatos destinados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proteger </a:t>
            </a:r>
            <a:r>
              <a:rPr lang="es-AR" sz="1200" dirty="0" smtClean="0">
                <a:latin typeface="Arial"/>
                <a:cs typeface="Arial"/>
              </a:rPr>
              <a:t>el material </a:t>
            </a:r>
            <a:r>
              <a:rPr lang="es-AR" sz="1200" spc="-5" dirty="0" smtClean="0">
                <a:latin typeface="Arial"/>
                <a:cs typeface="Arial"/>
              </a:rPr>
              <a:t>eléctrico </a:t>
            </a:r>
            <a:r>
              <a:rPr lang="es-AR" sz="1200" dirty="0" smtClean="0">
                <a:latin typeface="Arial"/>
                <a:cs typeface="Arial"/>
              </a:rPr>
              <a:t> contra </a:t>
            </a:r>
            <a:r>
              <a:rPr lang="es-AR" sz="1200" spc="-5" dirty="0" smtClean="0">
                <a:latin typeface="Arial"/>
                <a:cs typeface="Arial"/>
              </a:rPr>
              <a:t>las sobretensiones transitorias elevadas, drenándolas </a:t>
            </a:r>
            <a:r>
              <a:rPr lang="es-AR" sz="1200" dirty="0" smtClean="0">
                <a:latin typeface="Arial"/>
                <a:cs typeface="Arial"/>
              </a:rPr>
              <a:t>y limitando su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duración,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eventualmente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amplitud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" dirty="0" smtClean="0">
                <a:latin typeface="Arial"/>
                <a:cs typeface="Arial"/>
              </a:rPr>
              <a:t> corriente subsiguiente.</a:t>
            </a:r>
          </a:p>
          <a:p>
            <a:pPr marL="12700" marR="9525" algn="just">
              <a:spcBef>
                <a:spcPts val="82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Estos aparatos </a:t>
            </a:r>
            <a:r>
              <a:rPr lang="es-AR" sz="1200" spc="-5" dirty="0" smtClean="0">
                <a:latin typeface="Arial"/>
                <a:cs typeface="Arial"/>
              </a:rPr>
              <a:t>comenzaron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formas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cuernos entre los cuales bajo </a:t>
            </a:r>
            <a:r>
              <a:rPr lang="es-AR" sz="1200" dirty="0" smtClean="0">
                <a:latin typeface="Arial"/>
                <a:cs typeface="Arial"/>
              </a:rPr>
              <a:t> una </a:t>
            </a:r>
            <a:r>
              <a:rPr lang="es-AR" sz="1200" spc="-5" dirty="0" smtClean="0">
                <a:latin typeface="Arial"/>
                <a:cs typeface="Arial"/>
              </a:rPr>
              <a:t>sobretensión se iniciaba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descarga, evolucionaron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resistencias </a:t>
            </a:r>
            <a:r>
              <a:rPr lang="es-AR" sz="1200" dirty="0" smtClean="0">
                <a:latin typeface="Arial"/>
                <a:cs typeface="Arial"/>
              </a:rPr>
              <a:t> no </a:t>
            </a:r>
            <a:r>
              <a:rPr lang="es-AR" sz="1200" spc="-5" dirty="0" smtClean="0">
                <a:latin typeface="Arial"/>
                <a:cs typeface="Arial"/>
              </a:rPr>
              <a:t>lineales </a:t>
            </a:r>
            <a:r>
              <a:rPr lang="es-AR" sz="1200" dirty="0" smtClean="0">
                <a:latin typeface="Arial"/>
                <a:cs typeface="Arial"/>
              </a:rPr>
              <a:t>(de </a:t>
            </a:r>
            <a:r>
              <a:rPr lang="es-AR" sz="1200" spc="-5" dirty="0" smtClean="0">
                <a:latin typeface="Arial"/>
                <a:cs typeface="Arial"/>
              </a:rPr>
              <a:t>carburo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silicio)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serie </a:t>
            </a:r>
            <a:r>
              <a:rPr lang="es-AR" sz="1200" dirty="0" smtClean="0">
                <a:latin typeface="Arial"/>
                <a:cs typeface="Arial"/>
              </a:rPr>
              <a:t>a un </a:t>
            </a:r>
            <a:r>
              <a:rPr lang="es-AR" sz="1200" spc="-5" dirty="0" smtClean="0">
                <a:latin typeface="Arial"/>
                <a:cs typeface="Arial"/>
              </a:rPr>
              <a:t>explosor, </a:t>
            </a:r>
            <a:r>
              <a:rPr lang="es-AR" sz="1200" dirty="0" smtClean="0">
                <a:latin typeface="Arial"/>
                <a:cs typeface="Arial"/>
              </a:rPr>
              <a:t>y luego </a:t>
            </a:r>
            <a:r>
              <a:rPr lang="es-AR" sz="1200" spc="-5" dirty="0" smtClean="0">
                <a:latin typeface="Arial"/>
                <a:cs typeface="Arial"/>
              </a:rPr>
              <a:t>apareció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óxido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Zinc.</a:t>
            </a:r>
          </a:p>
          <a:p>
            <a:pPr marL="12700" marR="8255" algn="just">
              <a:spcBef>
                <a:spcPts val="81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25"/>
              </a:spcBef>
            </a:pP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descargadores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óxido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zinc son los </a:t>
            </a:r>
            <a:r>
              <a:rPr lang="es-AR" sz="1200" spc="-10" dirty="0" smtClean="0">
                <a:latin typeface="Arial"/>
                <a:cs typeface="Arial"/>
              </a:rPr>
              <a:t>más </a:t>
            </a:r>
            <a:r>
              <a:rPr lang="es-AR" sz="1200" spc="-5" dirty="0" smtClean="0">
                <a:latin typeface="Arial"/>
                <a:cs typeface="Arial"/>
              </a:rPr>
              <a:t>modernos, comenzaron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penetrar en el </a:t>
            </a:r>
            <a:r>
              <a:rPr lang="es-AR" sz="1200" spc="-5" dirty="0" smtClean="0">
                <a:latin typeface="Arial"/>
                <a:cs typeface="Arial"/>
              </a:rPr>
              <a:t>mercado </a:t>
            </a:r>
            <a:r>
              <a:rPr lang="es-AR" sz="1200" spc="-10" dirty="0" smtClean="0">
                <a:latin typeface="Arial"/>
                <a:cs typeface="Arial"/>
              </a:rPr>
              <a:t>en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década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años 70, </a:t>
            </a:r>
            <a:r>
              <a:rPr lang="es-AR" sz="1200" dirty="0" smtClean="0">
                <a:latin typeface="Arial"/>
                <a:cs typeface="Arial"/>
              </a:rPr>
              <a:t>y su efecto </a:t>
            </a:r>
            <a:r>
              <a:rPr lang="es-AR" sz="1200" spc="-5" dirty="0" smtClean="0">
                <a:latin typeface="Arial"/>
                <a:cs typeface="Arial"/>
              </a:rPr>
              <a:t>puede ser </a:t>
            </a:r>
            <a:r>
              <a:rPr lang="es-AR" sz="1200" dirty="0" smtClean="0">
                <a:latin typeface="Arial"/>
                <a:cs typeface="Arial"/>
              </a:rPr>
              <a:t> comparado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diodos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zenner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utilizados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electrónica.</a:t>
            </a:r>
          </a:p>
          <a:p>
            <a:pPr marL="12700" marR="6985" algn="just">
              <a:spcBef>
                <a:spcPts val="82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característica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=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(i)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óxido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zinc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muestra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figura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140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donde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dirty="0" smtClean="0">
                <a:latin typeface="Arial"/>
                <a:cs typeface="Arial"/>
              </a:rPr>
              <a:t>compara </a:t>
            </a:r>
            <a:r>
              <a:rPr lang="es-AR" sz="1200" spc="-5" dirty="0" smtClean="0">
                <a:latin typeface="Arial"/>
                <a:cs typeface="Arial"/>
              </a:rPr>
              <a:t>con </a:t>
            </a:r>
            <a:r>
              <a:rPr lang="es-AR" sz="1200" dirty="0" smtClean="0">
                <a:latin typeface="Arial"/>
                <a:cs typeface="Arial"/>
              </a:rPr>
              <a:t>la de </a:t>
            </a:r>
            <a:r>
              <a:rPr lang="es-AR" sz="1200" spc="-5" dirty="0" smtClean="0">
                <a:latin typeface="Arial"/>
                <a:cs typeface="Arial"/>
              </a:rPr>
              <a:t>carburo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silicio </a:t>
            </a:r>
            <a:r>
              <a:rPr lang="es-AR" sz="1200" dirty="0" smtClean="0">
                <a:latin typeface="Arial"/>
                <a:cs typeface="Arial"/>
              </a:rPr>
              <a:t>y con </a:t>
            </a:r>
            <a:r>
              <a:rPr lang="es-AR" sz="1200" spc="-5" dirty="0" smtClean="0">
                <a:latin typeface="Arial"/>
                <a:cs typeface="Arial"/>
              </a:rPr>
              <a:t>una resistencia lineal. Las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intensidades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circulan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través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estas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resistencias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determinado </a:t>
            </a:r>
            <a:r>
              <a:rPr lang="es-AR" sz="1200" spc="-5" dirty="0" smtClean="0">
                <a:latin typeface="Arial"/>
                <a:cs typeface="Arial"/>
              </a:rPr>
              <a:t>valor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no requieren </a:t>
            </a:r>
            <a:r>
              <a:rPr lang="es-AR" sz="1200" spc="-5" dirty="0" smtClean="0">
                <a:latin typeface="Arial"/>
                <a:cs typeface="Arial"/>
              </a:rPr>
              <a:t>explicación, </a:t>
            </a:r>
            <a:r>
              <a:rPr lang="es-AR" sz="1200" dirty="0" smtClean="0">
                <a:latin typeface="Arial"/>
                <a:cs typeface="Arial"/>
              </a:rPr>
              <a:t>y se </a:t>
            </a:r>
            <a:r>
              <a:rPr lang="es-AR" sz="1200" spc="-5" dirty="0" smtClean="0">
                <a:latin typeface="Arial"/>
                <a:cs typeface="Arial"/>
              </a:rPr>
              <a:t>destaca </a:t>
            </a:r>
            <a:r>
              <a:rPr lang="es-AR" sz="1200" spc="-1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 comportamiento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óxido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5" dirty="0" smtClean="0">
                <a:latin typeface="Arial"/>
                <a:cs typeface="Arial"/>
              </a:rPr>
              <a:t>zinc.</a:t>
            </a:r>
          </a:p>
          <a:p>
            <a:pPr marL="12700" marR="5080" algn="just">
              <a:spcBef>
                <a:spcPts val="815"/>
              </a:spcBef>
            </a:pPr>
            <a:endParaRPr lang="en-US" sz="12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95"/>
              </a:spcBef>
            </a:pP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bajo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valor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corriente,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observa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utilizar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resistencias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no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lineales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base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óxido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zinc,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facilita</a:t>
            </a:r>
            <a:r>
              <a:rPr lang="es-AR" sz="1200" dirty="0" smtClean="0">
                <a:latin typeface="Arial"/>
                <a:cs typeface="Arial"/>
              </a:rPr>
              <a:t> 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extinción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corriente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fuga,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habiéndose podido suprimir el explosor de disparo (</a:t>
            </a:r>
            <a:r>
              <a:rPr lang="es-AR" sz="1200" spc="-5" dirty="0" err="1" smtClean="0">
                <a:latin typeface="Arial"/>
                <a:cs typeface="Arial"/>
              </a:rPr>
              <a:t>gapless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arressters</a:t>
            </a:r>
            <a:r>
              <a:rPr lang="es-AR" sz="1200" spc="-5" dirty="0" smtClean="0">
                <a:latin typeface="Arial"/>
                <a:cs typeface="Arial"/>
              </a:rPr>
              <a:t>), </a:t>
            </a:r>
            <a:r>
              <a:rPr lang="es-AR" sz="1200" dirty="0" smtClean="0">
                <a:latin typeface="Arial"/>
                <a:cs typeface="Arial"/>
              </a:rPr>
              <a:t> eliminándose de </a:t>
            </a:r>
            <a:r>
              <a:rPr lang="es-AR" sz="1200" spc="-5" dirty="0" smtClean="0">
                <a:latin typeface="Arial"/>
                <a:cs typeface="Arial"/>
              </a:rPr>
              <a:t>este modo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comportamiento errático, desde </a:t>
            </a:r>
            <a:r>
              <a:rPr lang="es-AR" sz="1200" dirty="0" smtClean="0">
                <a:latin typeface="Arial"/>
                <a:cs typeface="Arial"/>
              </a:rPr>
              <a:t>un punto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vista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probabilístico,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este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200"/>
              </a:lnSpc>
              <a:spcBef>
                <a:spcPts val="825"/>
              </a:spcBef>
            </a:pPr>
            <a:r>
              <a:rPr lang="es-AR" sz="1200" spc="-5" dirty="0" smtClean="0">
                <a:latin typeface="Arial"/>
                <a:cs typeface="Arial"/>
              </a:rPr>
              <a:t>Este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-5" dirty="0" smtClean="0">
                <a:latin typeface="Arial"/>
                <a:cs typeface="Arial"/>
              </a:rPr>
              <a:t>descargadores</a:t>
            </a:r>
            <a:r>
              <a:rPr lang="es-AR" sz="1200" dirty="0" smtClean="0">
                <a:latin typeface="Arial"/>
                <a:cs typeface="Arial"/>
              </a:rPr>
              <a:t> queda </a:t>
            </a:r>
            <a:r>
              <a:rPr lang="es-AR" sz="1200" spc="-5" dirty="0" smtClean="0">
                <a:latin typeface="Arial"/>
                <a:cs typeface="Arial"/>
              </a:rPr>
              <a:t>conectado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galvánicamente </a:t>
            </a:r>
            <a:r>
              <a:rPr lang="es-AR" sz="1200" dirty="0" smtClean="0">
                <a:latin typeface="Arial"/>
                <a:cs typeface="Arial"/>
              </a:rPr>
              <a:t>a la </a:t>
            </a:r>
            <a:r>
              <a:rPr lang="es-AR" sz="1200" spc="-5" dirty="0" smtClean="0">
                <a:latin typeface="Arial"/>
                <a:cs typeface="Arial"/>
              </a:rPr>
              <a:t>red, </a:t>
            </a:r>
            <a:r>
              <a:rPr lang="es-AR" sz="1200" dirty="0" smtClean="0">
                <a:latin typeface="Arial"/>
                <a:cs typeface="Arial"/>
              </a:rPr>
              <a:t> drenan corriente </a:t>
            </a:r>
            <a:r>
              <a:rPr lang="es-AR" sz="1200" spc="-5" dirty="0" smtClean="0">
                <a:latin typeface="Arial"/>
                <a:cs typeface="Arial"/>
              </a:rPr>
              <a:t>permanentemente </a:t>
            </a:r>
            <a:r>
              <a:rPr lang="es-AR" sz="1200" dirty="0" smtClean="0">
                <a:latin typeface="Arial"/>
                <a:cs typeface="Arial"/>
              </a:rPr>
              <a:t>y su </a:t>
            </a:r>
            <a:r>
              <a:rPr lang="es-AR" sz="1200" spc="-5" dirty="0" smtClean="0">
                <a:latin typeface="Arial"/>
                <a:cs typeface="Arial"/>
              </a:rPr>
              <a:t>comportamiento térmico requiere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</a:t>
            </a:r>
            <a:r>
              <a:rPr lang="es-AR" sz="1200" dirty="0" smtClean="0">
                <a:latin typeface="Arial"/>
                <a:cs typeface="Arial"/>
              </a:rPr>
              <a:t> cuidado.</a:t>
            </a:r>
          </a:p>
          <a:p>
            <a:pPr marL="12700" marR="5715" algn="just">
              <a:lnSpc>
                <a:spcPct val="143600"/>
              </a:lnSpc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La corriente que demandan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5" dirty="0" smtClean="0">
                <a:latin typeface="Arial"/>
                <a:cs typeface="Arial"/>
              </a:rPr>
              <a:t> red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pequeña, igualmente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dirty="0" smtClean="0">
                <a:latin typeface="Arial"/>
                <a:cs typeface="Arial"/>
              </a:rPr>
              <a:t> pérdidas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resultan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orden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0,15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W/</a:t>
            </a:r>
            <a:r>
              <a:rPr lang="es-AR" sz="1200" spc="-5" dirty="0" err="1" smtClean="0">
                <a:latin typeface="Arial"/>
                <a:cs typeface="Arial"/>
              </a:rPr>
              <a:t>kV</a:t>
            </a:r>
            <a:r>
              <a:rPr lang="es-AR" sz="1200" spc="-5" dirty="0" smtClean="0">
                <a:latin typeface="Arial"/>
                <a:cs typeface="Arial"/>
              </a:rPr>
              <a:t>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00"/>
              </a:spcBef>
            </a:pPr>
            <a:r>
              <a:rPr lang="es-AR" sz="1200" spc="-5" dirty="0" smtClean="0">
                <a:latin typeface="Arial"/>
                <a:cs typeface="Arial"/>
              </a:rPr>
              <a:t>Habitualmente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conectan entre los conductores </a:t>
            </a:r>
            <a:r>
              <a:rPr lang="es-AR" sz="1200" dirty="0" smtClean="0">
                <a:latin typeface="Arial"/>
                <a:cs typeface="Arial"/>
              </a:rPr>
              <a:t>de la </a:t>
            </a:r>
            <a:r>
              <a:rPr lang="es-AR" sz="1200" spc="-5" dirty="0" smtClean="0">
                <a:latin typeface="Arial"/>
                <a:cs typeface="Arial"/>
              </a:rPr>
              <a:t>red </a:t>
            </a:r>
            <a:r>
              <a:rPr lang="es-AR" sz="1200" dirty="0" smtClean="0">
                <a:latin typeface="Arial"/>
                <a:cs typeface="Arial"/>
              </a:rPr>
              <a:t>y tierra (en </a:t>
            </a:r>
            <a:r>
              <a:rPr lang="es-AR" sz="1200" spc="-5" dirty="0" smtClean="0">
                <a:latin typeface="Arial"/>
                <a:cs typeface="Arial"/>
              </a:rPr>
              <a:t>Y), </a:t>
            </a:r>
            <a:r>
              <a:rPr lang="es-AR" sz="1200" dirty="0" smtClean="0">
                <a:latin typeface="Arial"/>
                <a:cs typeface="Arial"/>
              </a:rPr>
              <a:t> en </a:t>
            </a:r>
            <a:r>
              <a:rPr lang="es-AR" sz="1200" spc="-5" dirty="0" smtClean="0">
                <a:latin typeface="Arial"/>
                <a:cs typeface="Arial"/>
              </a:rPr>
              <a:t>esta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forma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protegen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sobretensiones fase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tierra.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endParaRPr lang="en-US" sz="1200" dirty="0" smtClean="0">
              <a:latin typeface="Arial"/>
              <a:cs typeface="Arial"/>
            </a:endParaRPr>
          </a:p>
          <a:p>
            <a:pPr marL="127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</a:t>
            </a:r>
            <a:r>
              <a:rPr lang="es-AR" sz="1200" spc="655" dirty="0" smtClean="0">
                <a:latin typeface="Arial"/>
                <a:cs typeface="Arial"/>
              </a:rPr>
              <a:t> </a:t>
            </a:r>
            <a:r>
              <a:rPr lang="es-AR" sz="1200" spc="5" dirty="0" smtClean="0">
                <a:latin typeface="Arial"/>
                <a:cs typeface="Arial"/>
              </a:rPr>
              <a:t>fase </a:t>
            </a:r>
            <a:r>
              <a:rPr lang="es-AR" sz="1200" spc="25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tierra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son</a:t>
            </a:r>
            <a:r>
              <a:rPr lang="es-AR" sz="1200" spc="6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características</a:t>
            </a:r>
            <a:r>
              <a:rPr lang="es-AR" sz="1200" spc="65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6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6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descargas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lang="es-AR" sz="1200" spc="-5" dirty="0" smtClean="0">
                <a:latin typeface="Arial"/>
                <a:cs typeface="Arial"/>
              </a:rPr>
              <a:t>atmosféricas,</a:t>
            </a:r>
            <a:r>
              <a:rPr lang="es-AR" sz="1200" spc="8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84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</a:t>
            </a:r>
            <a:r>
              <a:rPr lang="es-AR" sz="1200" spc="8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llegan</a:t>
            </a:r>
            <a:r>
              <a:rPr lang="es-AR" sz="1200" spc="8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 </a:t>
            </a:r>
            <a:r>
              <a:rPr lang="es-AR" sz="1200" spc="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  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fase</a:t>
            </a:r>
            <a:r>
              <a:rPr lang="es-AR" sz="1200" spc="8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 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quizás</a:t>
            </a:r>
            <a:r>
              <a:rPr lang="es-AR" sz="1200" spc="8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</a:p>
          <a:p>
            <a:pPr marL="12700" marR="6350" algn="just">
              <a:lnSpc>
                <a:spcPct val="143200"/>
              </a:lnSpc>
              <a:spcBef>
                <a:spcPts val="20"/>
              </a:spcBef>
            </a:pPr>
            <a:r>
              <a:rPr lang="es-AR" sz="1200" spc="-5" dirty="0" smtClean="0">
                <a:latin typeface="Arial"/>
                <a:cs typeface="Arial"/>
              </a:rPr>
              <a:t>acoplamiento capacitivo inducen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otras fases también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sobretensión, </a:t>
            </a:r>
            <a:r>
              <a:rPr lang="es-AR" sz="1200" dirty="0" smtClean="0">
                <a:latin typeface="Arial"/>
                <a:cs typeface="Arial"/>
              </a:rPr>
              <a:t> pero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igual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polaridad,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entre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fases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no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mayores.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33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maniobras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(interrupciones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especialmente)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generan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distintas </a:t>
            </a:r>
            <a:r>
              <a:rPr lang="es-AR" sz="1200" dirty="0" smtClean="0">
                <a:latin typeface="Arial"/>
                <a:cs typeface="Arial"/>
              </a:rPr>
              <a:t>en las fases, y en </a:t>
            </a:r>
            <a:r>
              <a:rPr lang="es-AR" sz="1200" spc="-5" dirty="0" smtClean="0">
                <a:latin typeface="Arial"/>
                <a:cs typeface="Arial"/>
              </a:rPr>
              <a:t>consecuencia </a:t>
            </a:r>
            <a:r>
              <a:rPr lang="es-AR" sz="1200" dirty="0" smtClean="0">
                <a:latin typeface="Arial"/>
                <a:cs typeface="Arial"/>
              </a:rPr>
              <a:t>aparecen </a:t>
            </a:r>
            <a:r>
              <a:rPr lang="es-AR" sz="1200" spc="-5" dirty="0" smtClean="0">
                <a:latin typeface="Arial"/>
                <a:cs typeface="Arial"/>
              </a:rPr>
              <a:t>sobretensiones </a:t>
            </a:r>
            <a:r>
              <a:rPr lang="es-AR" sz="1200" dirty="0" smtClean="0">
                <a:latin typeface="Arial"/>
                <a:cs typeface="Arial"/>
              </a:rPr>
              <a:t>entre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fases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superar </a:t>
            </a:r>
            <a:r>
              <a:rPr lang="es-AR" sz="1200" spc="-5" dirty="0" smtClean="0">
                <a:latin typeface="Arial"/>
                <a:cs typeface="Arial"/>
              </a:rPr>
              <a:t>los valores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presentan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tierra.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presencia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descargadores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óxido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cinc, </a:t>
            </a:r>
            <a:r>
              <a:rPr lang="es-AR" sz="1200" spc="-5" dirty="0" err="1" smtClean="0">
                <a:latin typeface="Arial"/>
                <a:cs typeface="Arial"/>
              </a:rPr>
              <a:t>autoválvula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cuernos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modifica los valores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las sobretensiones.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particular </a:t>
            </a: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descargadores </a:t>
            </a:r>
            <a:r>
              <a:rPr lang="es-AR" sz="1200" dirty="0" smtClean="0">
                <a:latin typeface="Arial"/>
                <a:cs typeface="Arial"/>
              </a:rPr>
              <a:t> deben </a:t>
            </a:r>
            <a:r>
              <a:rPr lang="es-AR" sz="1200" spc="-5" dirty="0" smtClean="0">
                <a:latin typeface="Arial"/>
                <a:cs typeface="Arial"/>
              </a:rPr>
              <a:t>drenar las sobretensiones atmosféricas.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ciertos casos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desea 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drenen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limiten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maniobra;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lógicamente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deben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spc="5" dirty="0" smtClean="0">
                <a:latin typeface="Arial"/>
                <a:cs typeface="Arial"/>
              </a:rPr>
              <a:t>ser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adecuados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soportar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solicitación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consiguiente.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43841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/>
            <a:r>
              <a:rPr lang="es-AR" sz="1200" b="1" dirty="0" smtClean="0">
                <a:latin typeface="Arial"/>
                <a:cs typeface="Arial"/>
              </a:rPr>
              <a:t>5.7.  </a:t>
            </a:r>
            <a:r>
              <a:rPr lang="es-AR" sz="1200" b="1" spc="4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Aisladores</a:t>
            </a:r>
          </a:p>
          <a:p>
            <a:pPr marL="241300" algn="just"/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dispositivo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cuya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función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aislar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eléctricamente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conductores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equipos respecto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tierra </a:t>
            </a:r>
            <a:r>
              <a:rPr lang="es-AR" sz="1200" dirty="0" smtClean="0">
                <a:latin typeface="Arial"/>
                <a:cs typeface="Arial"/>
              </a:rPr>
              <a:t>o a </a:t>
            </a:r>
            <a:r>
              <a:rPr lang="es-AR" sz="1200" spc="-5" dirty="0" smtClean="0">
                <a:latin typeface="Arial"/>
                <a:cs typeface="Arial"/>
              </a:rPr>
              <a:t>otros conductores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equipos, </a:t>
            </a:r>
            <a:r>
              <a:rPr lang="es-AR" sz="1200" dirty="0" smtClean="0">
                <a:latin typeface="Arial"/>
                <a:cs typeface="Arial"/>
              </a:rPr>
              <a:t> además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proveer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soporte rígido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flexible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equipos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conductores.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aislador </a:t>
            </a:r>
            <a:r>
              <a:rPr lang="es-AR" sz="1200" spc="-5" dirty="0" smtClean="0">
                <a:latin typeface="Arial"/>
                <a:cs typeface="Arial"/>
              </a:rPr>
              <a:t>está compuesto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una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varias partes aislantes,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las cuales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ensamblan,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algunos casos, herrajes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metálicos.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sz="1200" dirty="0" smtClean="0">
              <a:latin typeface="Arial"/>
              <a:cs typeface="Arial"/>
            </a:endParaRPr>
          </a:p>
          <a:p>
            <a:endParaRPr lang="es-AR" sz="1200" dirty="0" smtClean="0">
              <a:latin typeface="Arial"/>
              <a:cs typeface="Arial"/>
            </a:endParaRPr>
          </a:p>
          <a:p>
            <a:pPr marL="12700" marR="5715" algn="just"/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debe </a:t>
            </a:r>
            <a:r>
              <a:rPr lang="es-AR" sz="1200" spc="-5" dirty="0" smtClean="0">
                <a:latin typeface="Arial"/>
                <a:cs typeface="Arial"/>
              </a:rPr>
              <a:t>ser soportada tanto </a:t>
            </a:r>
            <a:r>
              <a:rPr lang="es-AR" sz="1200" dirty="0" smtClean="0">
                <a:latin typeface="Arial"/>
                <a:cs typeface="Arial"/>
              </a:rPr>
              <a:t>por el </a:t>
            </a:r>
            <a:r>
              <a:rPr lang="es-AR" sz="1200" spc="-5" dirty="0" smtClean="0">
                <a:latin typeface="Arial"/>
                <a:cs typeface="Arial"/>
              </a:rPr>
              <a:t>material aislante propiamente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dicho,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superficie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rodea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aislador.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falla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5" dirty="0" smtClean="0">
                <a:latin typeface="Arial"/>
                <a:cs typeface="Arial"/>
              </a:rPr>
              <a:t> aire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llama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contorneo,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proyecta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mucho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más</a:t>
            </a:r>
            <a:r>
              <a:rPr lang="es-AR" sz="1200" spc="1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probable</a:t>
            </a:r>
            <a:r>
              <a:rPr lang="es-AR" sz="1200" spc="1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perforación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aislante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sólido.</a:t>
            </a:r>
          </a:p>
          <a:p>
            <a:pPr marL="12700" marR="5080" algn="just">
              <a:lnSpc>
                <a:spcPct val="143900"/>
              </a:lnSpc>
              <a:tabLst>
                <a:tab pos="2553335" algn="l"/>
                <a:tab pos="5320665" algn="l"/>
              </a:tabLst>
            </a:pPr>
            <a:r>
              <a:rPr lang="es-AR" sz="1200" dirty="0" smtClean="0">
                <a:latin typeface="Arial"/>
                <a:cs typeface="Arial"/>
              </a:rPr>
              <a:t>Surge la </a:t>
            </a:r>
            <a:r>
              <a:rPr lang="es-AR" sz="1200" spc="-5" dirty="0" smtClean="0">
                <a:latin typeface="Arial"/>
                <a:cs typeface="Arial"/>
              </a:rPr>
              <a:t>importancia </a:t>
            </a:r>
            <a:r>
              <a:rPr lang="es-AR" sz="1200" dirty="0" smtClean="0">
                <a:latin typeface="Arial"/>
                <a:cs typeface="Arial"/>
              </a:rPr>
              <a:t>del </a:t>
            </a:r>
            <a:r>
              <a:rPr lang="es-AR" sz="1200" spc="-5" dirty="0" smtClean="0">
                <a:latin typeface="Arial"/>
                <a:cs typeface="Arial"/>
              </a:rPr>
              <a:t>diseño, </a:t>
            </a:r>
            <a:r>
              <a:rPr lang="es-AR" sz="1200" dirty="0" smtClean="0">
                <a:latin typeface="Arial"/>
                <a:cs typeface="Arial"/>
              </a:rPr>
              <a:t>de la </a:t>
            </a:r>
            <a:r>
              <a:rPr lang="es-AR" sz="1200" spc="-5" dirty="0" smtClean="0">
                <a:latin typeface="Arial"/>
                <a:cs typeface="Arial"/>
              </a:rPr>
              <a:t>geometría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que </a:t>
            </a:r>
            <a:r>
              <a:rPr lang="es-AR" sz="1200" dirty="0" smtClean="0">
                <a:latin typeface="Arial"/>
                <a:cs typeface="Arial"/>
              </a:rPr>
              <a:t>en particular no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presenten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8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cuerpo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campos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intensos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inicien</a:t>
            </a:r>
            <a:r>
              <a:rPr lang="es-AR" sz="1200" spc="-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-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crisis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	sólido	aisla</a:t>
            </a:r>
            <a:r>
              <a:rPr lang="es-AR" sz="1200" spc="-15" dirty="0" smtClean="0">
                <a:latin typeface="Arial"/>
                <a:cs typeface="Arial"/>
              </a:rPr>
              <a:t>n</a:t>
            </a:r>
            <a:r>
              <a:rPr lang="es-AR" sz="1200" dirty="0" smtClean="0">
                <a:latin typeface="Arial"/>
                <a:cs typeface="Arial"/>
              </a:rPr>
              <a:t>t</a:t>
            </a:r>
            <a:r>
              <a:rPr lang="es-AR" sz="1200" spc="-15" dirty="0" smtClean="0">
                <a:latin typeface="Arial"/>
                <a:cs typeface="Arial"/>
              </a:rPr>
              <a:t>e</a:t>
            </a:r>
            <a:r>
              <a:rPr lang="es-AR" sz="1200" dirty="0" smtClean="0"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</a:pPr>
            <a:endParaRPr lang="es-AR" sz="1400" dirty="0" smtClean="0">
              <a:latin typeface="Arial"/>
              <a:cs typeface="Arial"/>
            </a:endParaRPr>
          </a:p>
          <a:p>
            <a:pPr marL="12700" marR="5715" algn="just"/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98621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/>
            <a:r>
              <a:rPr lang="es-AR" sz="1200" b="1" dirty="0" smtClean="0">
                <a:latin typeface="Arial"/>
                <a:cs typeface="Arial"/>
              </a:rPr>
              <a:t>5.7.1.Materiales</a:t>
            </a:r>
            <a:r>
              <a:rPr lang="es-AR" sz="1200" b="1" spc="-5" dirty="0" smtClean="0">
                <a:latin typeface="Arial"/>
                <a:cs typeface="Arial"/>
              </a:rPr>
              <a:t> de</a:t>
            </a:r>
            <a:r>
              <a:rPr lang="es-AR" sz="1200" b="1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los aisladores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200"/>
              </a:lnSpc>
              <a:spcBef>
                <a:spcPts val="825"/>
              </a:spcBef>
            </a:pPr>
            <a:r>
              <a:rPr lang="es-AR" sz="1200" spc="-5" dirty="0" smtClean="0">
                <a:latin typeface="Arial"/>
                <a:cs typeface="Arial"/>
              </a:rPr>
              <a:t>Históricamente </a:t>
            </a:r>
            <a:r>
              <a:rPr lang="es-AR" sz="1200" dirty="0" smtClean="0">
                <a:latin typeface="Arial"/>
                <a:cs typeface="Arial"/>
              </a:rPr>
              <a:t>se han </a:t>
            </a:r>
            <a:r>
              <a:rPr lang="es-AR" sz="1200" spc="-5" dirty="0" smtClean="0">
                <a:latin typeface="Arial"/>
                <a:cs typeface="Arial"/>
              </a:rPr>
              <a:t>utilizado distintos materiales, porcelana, vidrio,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actualmente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materiales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compuestos,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evolución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ha</a:t>
            </a:r>
            <a:r>
              <a:rPr lang="es-AR" sz="1200" spc="-5" dirty="0" smtClean="0">
                <a:latin typeface="Arial"/>
                <a:cs typeface="Arial"/>
              </a:rPr>
              <a:t> ocurrido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búsqueda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mejores características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-5" dirty="0" smtClean="0">
                <a:latin typeface="Arial"/>
                <a:cs typeface="Arial"/>
              </a:rPr>
              <a:t> reducción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costos.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5"/>
              </a:spcBef>
            </a:pPr>
            <a:r>
              <a:rPr lang="es-AR" sz="1200" spc="-5" dirty="0" smtClean="0">
                <a:latin typeface="Arial"/>
                <a:cs typeface="Arial"/>
              </a:rPr>
              <a:t>Porcelana: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una pasta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arcilla, caolín, cuarzo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alúmina se </a:t>
            </a:r>
            <a:r>
              <a:rPr lang="es-AR" sz="1200" dirty="0" smtClean="0">
                <a:latin typeface="Arial"/>
                <a:cs typeface="Arial"/>
              </a:rPr>
              <a:t>le da </a:t>
            </a:r>
            <a:r>
              <a:rPr lang="es-AR" sz="1200" spc="-5" dirty="0" smtClean="0">
                <a:latin typeface="Arial"/>
                <a:cs typeface="Arial"/>
              </a:rPr>
              <a:t>forma, </a:t>
            </a:r>
            <a:r>
              <a:rPr lang="es-AR" sz="1200" dirty="0" smtClean="0">
                <a:latin typeface="Arial"/>
                <a:cs typeface="Arial"/>
              </a:rPr>
              <a:t> y por horneado se obtiene </a:t>
            </a:r>
            <a:r>
              <a:rPr lang="es-AR" sz="1200" spc="-5" dirty="0" smtClean="0">
                <a:latin typeface="Arial"/>
                <a:cs typeface="Arial"/>
              </a:rPr>
              <a:t>una cerámica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uso eléctrico. Este material </a:t>
            </a:r>
            <a:r>
              <a:rPr lang="es-AR" sz="1200" dirty="0" smtClean="0">
                <a:latin typeface="Arial"/>
                <a:cs typeface="Arial"/>
              </a:rPr>
              <a:t>es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particularmente resistente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compresión </a:t>
            </a:r>
            <a:r>
              <a:rPr lang="es-AR" sz="1200" dirty="0" smtClean="0">
                <a:latin typeface="Arial"/>
                <a:cs typeface="Arial"/>
              </a:rPr>
              <a:t>por lo que </a:t>
            </a:r>
            <a:r>
              <a:rPr lang="es-AR" sz="1200" spc="-5" dirty="0" smtClean="0">
                <a:latin typeface="Arial"/>
                <a:cs typeface="Arial"/>
              </a:rPr>
              <a:t>se </a:t>
            </a:r>
            <a:r>
              <a:rPr lang="es-AR" sz="1200" dirty="0" smtClean="0">
                <a:latin typeface="Arial"/>
                <a:cs typeface="Arial"/>
              </a:rPr>
              <a:t>han </a:t>
            </a:r>
            <a:r>
              <a:rPr lang="es-AR" sz="1200" spc="-5" dirty="0" smtClean="0">
                <a:latin typeface="Arial"/>
                <a:cs typeface="Arial"/>
              </a:rPr>
              <a:t>desarrollado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especialmente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diseños</a:t>
            </a:r>
            <a:r>
              <a:rPr lang="es-AR" sz="1200" dirty="0" smtClean="0">
                <a:latin typeface="Arial"/>
                <a:cs typeface="Arial"/>
              </a:rPr>
              <a:t> 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tienden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solicitarlo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manera.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2900"/>
              </a:lnSpc>
              <a:spcBef>
                <a:spcPts val="830"/>
              </a:spcBef>
            </a:pPr>
            <a:r>
              <a:rPr lang="es-AR" sz="1200" spc="-5" dirty="0" smtClean="0">
                <a:latin typeface="Arial"/>
                <a:cs typeface="Arial"/>
              </a:rPr>
              <a:t>Vidrio: Cristal templado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cumple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misma función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porcelana,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trabaja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5" dirty="0" smtClean="0">
                <a:latin typeface="Arial"/>
                <a:cs typeface="Arial"/>
              </a:rPr>
              <a:t> moldeado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colándolo,</a:t>
            </a:r>
            <a:r>
              <a:rPr lang="es-AR" sz="1200" dirty="0" smtClean="0">
                <a:latin typeface="Arial"/>
                <a:cs typeface="Arial"/>
              </a:rPr>
              <a:t> debiendo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ser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general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costo.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9525" algn="just">
              <a:lnSpc>
                <a:spcPct val="1432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Se puede </a:t>
            </a:r>
            <a:r>
              <a:rPr lang="es-AR" sz="1200" spc="-5" dirty="0" smtClean="0">
                <a:latin typeface="Arial"/>
                <a:cs typeface="Arial"/>
              </a:rPr>
              <a:t>afirmar que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general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calidad </a:t>
            </a:r>
            <a:r>
              <a:rPr lang="es-AR" sz="1200" dirty="0" smtClean="0">
                <a:latin typeface="Arial"/>
                <a:cs typeface="Arial"/>
              </a:rPr>
              <a:t>de la </a:t>
            </a:r>
            <a:r>
              <a:rPr lang="es-AR" sz="1200" spc="-5" dirty="0" smtClean="0">
                <a:latin typeface="Arial"/>
                <a:cs typeface="Arial"/>
              </a:rPr>
              <a:t>porcelana </a:t>
            </a:r>
            <a:r>
              <a:rPr lang="es-AR" sz="1200" dirty="0" smtClean="0">
                <a:latin typeface="Arial"/>
                <a:cs typeface="Arial"/>
              </a:rPr>
              <a:t>puede ser </a:t>
            </a:r>
            <a:r>
              <a:rPr lang="es-AR" sz="1200" spc="-5" dirty="0" smtClean="0">
                <a:latin typeface="Arial"/>
                <a:cs typeface="Arial"/>
              </a:rPr>
              <a:t>más </a:t>
            </a:r>
            <a:r>
              <a:rPr lang="es-AR" sz="1200" dirty="0" smtClean="0">
                <a:latin typeface="Arial"/>
                <a:cs typeface="Arial"/>
              </a:rPr>
              <a:t> controlada que la del </a:t>
            </a:r>
            <a:r>
              <a:rPr lang="es-AR" sz="1200" spc="-5" dirty="0" smtClean="0">
                <a:latin typeface="Arial"/>
                <a:cs typeface="Arial"/>
              </a:rPr>
              <a:t>vidrio, esta situación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evidenciada </a:t>
            </a:r>
            <a:r>
              <a:rPr lang="es-AR" sz="1200" dirty="0" smtClean="0">
                <a:latin typeface="Arial"/>
                <a:cs typeface="Arial"/>
              </a:rPr>
              <a:t>por una menor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dispersión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5" dirty="0" smtClean="0">
                <a:latin typeface="Arial"/>
                <a:cs typeface="Arial"/>
              </a:rPr>
              <a:t> resultados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ensayos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rotura.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9"/>
              </a:spcBef>
            </a:pPr>
            <a:r>
              <a:rPr lang="es-AR" sz="1200" spc="-5" dirty="0" smtClean="0">
                <a:latin typeface="Arial"/>
                <a:cs typeface="Arial"/>
              </a:rPr>
              <a:t>Materiales compuestos: Fibras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vidrio </a:t>
            </a:r>
            <a:r>
              <a:rPr lang="es-AR" sz="1200" dirty="0" smtClean="0">
                <a:latin typeface="Arial"/>
                <a:cs typeface="Arial"/>
              </a:rPr>
              <a:t>y resina en el </a:t>
            </a:r>
            <a:r>
              <a:rPr lang="es-AR" sz="1200" spc="-5" dirty="0" smtClean="0">
                <a:latin typeface="Arial"/>
                <a:cs typeface="Arial"/>
              </a:rPr>
              <a:t>núcleo,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distintas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"gomas" </a:t>
            </a:r>
            <a:r>
              <a:rPr lang="es-AR" sz="1200" dirty="0" smtClean="0">
                <a:latin typeface="Arial"/>
                <a:cs typeface="Arial"/>
              </a:rPr>
              <a:t>en la </a:t>
            </a:r>
            <a:r>
              <a:rPr lang="es-AR" sz="1200" spc="-5" dirty="0" smtClean="0">
                <a:latin typeface="Arial"/>
                <a:cs typeface="Arial"/>
              </a:rPr>
              <a:t>parte externa, con formas adecuadas, </a:t>
            </a:r>
            <a:r>
              <a:rPr lang="es-AR" sz="1200" dirty="0" smtClean="0">
                <a:latin typeface="Arial"/>
                <a:cs typeface="Arial"/>
              </a:rPr>
              <a:t>han introducido en </a:t>
            </a:r>
            <a:r>
              <a:rPr lang="es-AR" sz="1200" spc="-5" dirty="0" smtClean="0">
                <a:latin typeface="Arial"/>
                <a:cs typeface="Arial"/>
              </a:rPr>
              <a:t>los </a:t>
            </a:r>
            <a:r>
              <a:rPr lang="es-AR" sz="1200" dirty="0" smtClean="0">
                <a:latin typeface="Arial"/>
                <a:cs typeface="Arial"/>
              </a:rPr>
              <a:t> años</a:t>
            </a:r>
            <a:r>
              <a:rPr lang="es-AR" sz="1200" spc="-5" dirty="0" smtClean="0">
                <a:latin typeface="Arial"/>
                <a:cs typeface="Arial"/>
              </a:rPr>
              <a:t> más recientes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" dirty="0" smtClean="0">
                <a:latin typeface="Arial"/>
                <a:cs typeface="Arial"/>
              </a:rPr>
              <a:t> tecnología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 compuesto.</a:t>
            </a:r>
          </a:p>
          <a:p>
            <a:pPr marL="127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Estas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modernas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soluciones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ciertas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formas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usos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ponen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evidencia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lang="es-AR" sz="1200" dirty="0" smtClean="0">
                <a:latin typeface="Arial"/>
                <a:cs typeface="Arial"/>
              </a:rPr>
              <a:t>sus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ventajas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sobre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porcelana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vidrio.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/>
            <a:r>
              <a:rPr lang="es-AR" sz="1200" spc="-5" dirty="0" smtClean="0">
                <a:latin typeface="Arial"/>
                <a:cs typeface="Arial"/>
              </a:rPr>
              <a:t>Forma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  <a:tabLst>
                <a:tab pos="1301750" algn="l"/>
                <a:tab pos="2539365" algn="l"/>
                <a:tab pos="3470275" algn="l"/>
                <a:tab pos="4974590" algn="l"/>
              </a:tabLst>
            </a:pPr>
            <a:r>
              <a:rPr lang="es-AR" sz="1200" dirty="0" smtClean="0">
                <a:latin typeface="Arial"/>
                <a:cs typeface="Arial"/>
              </a:rPr>
              <a:t>La forma de los </a:t>
            </a:r>
            <a:r>
              <a:rPr lang="es-AR" sz="1200" spc="-5" dirty="0" smtClean="0">
                <a:latin typeface="Arial"/>
                <a:cs typeface="Arial"/>
              </a:rPr>
              <a:t>aisladores está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parte </a:t>
            </a:r>
            <a:r>
              <a:rPr lang="es-AR" sz="1200" dirty="0" smtClean="0">
                <a:latin typeface="Arial"/>
                <a:cs typeface="Arial"/>
              </a:rPr>
              <a:t>bastante </a:t>
            </a:r>
            <a:r>
              <a:rPr lang="es-AR" sz="1200" spc="-5" dirty="0" smtClean="0">
                <a:latin typeface="Arial"/>
                <a:cs typeface="Arial"/>
              </a:rPr>
              <a:t>ligada </a:t>
            </a: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material, </a:t>
            </a:r>
            <a:r>
              <a:rPr lang="es-AR" sz="1200" dirty="0" smtClean="0">
                <a:latin typeface="Arial"/>
                <a:cs typeface="Arial"/>
              </a:rPr>
              <a:t>y se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	h</a:t>
            </a:r>
            <a:r>
              <a:rPr lang="es-AR" sz="1200" spc="-15" dirty="0" smtClean="0">
                <a:latin typeface="Arial"/>
                <a:cs typeface="Arial"/>
              </a:rPr>
              <a:t>a</a:t>
            </a:r>
            <a:r>
              <a:rPr lang="es-AR" sz="1200" dirty="0" smtClean="0">
                <a:latin typeface="Arial"/>
                <a:cs typeface="Arial"/>
              </a:rPr>
              <a:t>cer	la	s</a:t>
            </a:r>
            <a:r>
              <a:rPr lang="es-AR" sz="1200" spc="-15" dirty="0" smtClean="0">
                <a:latin typeface="Arial"/>
                <a:cs typeface="Arial"/>
              </a:rPr>
              <a:t>i</a:t>
            </a:r>
            <a:r>
              <a:rPr lang="es-AR" sz="1200" dirty="0" smtClean="0">
                <a:latin typeface="Arial"/>
                <a:cs typeface="Arial"/>
              </a:rPr>
              <a:t>guien</a:t>
            </a:r>
            <a:r>
              <a:rPr lang="es-AR" sz="1200" spc="-10" dirty="0" smtClean="0">
                <a:latin typeface="Arial"/>
                <a:cs typeface="Arial"/>
              </a:rPr>
              <a:t>t</a:t>
            </a:r>
            <a:r>
              <a:rPr lang="es-AR" sz="1200" dirty="0" smtClean="0">
                <a:latin typeface="Arial"/>
                <a:cs typeface="Arial"/>
              </a:rPr>
              <a:t>e	c</a:t>
            </a:r>
            <a:r>
              <a:rPr lang="es-AR" sz="1200" spc="-15" dirty="0" smtClean="0">
                <a:latin typeface="Arial"/>
                <a:cs typeface="Arial"/>
              </a:rPr>
              <a:t>l</a:t>
            </a:r>
            <a:r>
              <a:rPr lang="es-AR" sz="1200" dirty="0" smtClean="0">
                <a:latin typeface="Arial"/>
                <a:cs typeface="Arial"/>
              </a:rPr>
              <a:t>as</a:t>
            </a:r>
            <a:r>
              <a:rPr lang="es-AR" sz="1200" spc="-15" dirty="0" smtClean="0">
                <a:latin typeface="Arial"/>
                <a:cs typeface="Arial"/>
              </a:rPr>
              <a:t>i</a:t>
            </a:r>
            <a:r>
              <a:rPr lang="es-AR" sz="1200" dirty="0" smtClean="0">
                <a:latin typeface="Arial"/>
                <a:cs typeface="Arial"/>
              </a:rPr>
              <a:t>f</a:t>
            </a:r>
            <a:r>
              <a:rPr lang="es-AR" sz="1200" spc="-15" dirty="0" smtClean="0">
                <a:latin typeface="Arial"/>
                <a:cs typeface="Arial"/>
              </a:rPr>
              <a:t>i</a:t>
            </a:r>
            <a:r>
              <a:rPr lang="es-AR" sz="1200" dirty="0" smtClean="0">
                <a:latin typeface="Arial"/>
                <a:cs typeface="Arial"/>
              </a:rPr>
              <a:t>cac</a:t>
            </a:r>
            <a:r>
              <a:rPr lang="es-AR" sz="1200" spc="-15" dirty="0" smtClean="0">
                <a:latin typeface="Arial"/>
                <a:cs typeface="Arial"/>
              </a:rPr>
              <a:t>i</a:t>
            </a:r>
            <a:r>
              <a:rPr lang="es-AR" sz="1200" dirty="0" smtClean="0">
                <a:latin typeface="Arial"/>
                <a:cs typeface="Arial"/>
              </a:rPr>
              <a:t>ón:</a:t>
            </a:r>
          </a:p>
          <a:p>
            <a:pPr>
              <a:spcBef>
                <a:spcPts val="10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800"/>
              </a:lnSpc>
              <a:tabLst>
                <a:tab pos="2393315" algn="l"/>
                <a:tab pos="5269230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Aisladores </a:t>
            </a:r>
            <a:r>
              <a:rPr lang="es-AR" sz="1200" dirty="0" smtClean="0">
                <a:latin typeface="Arial"/>
                <a:cs typeface="Arial"/>
              </a:rPr>
              <a:t>de campana: También </a:t>
            </a:r>
            <a:r>
              <a:rPr lang="es-AR" sz="1200" spc="-5" dirty="0" smtClean="0">
                <a:latin typeface="Arial"/>
                <a:cs typeface="Arial"/>
              </a:rPr>
              <a:t>llamados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disco, generalmente varios </a:t>
            </a:r>
            <a:r>
              <a:rPr lang="es-AR" sz="1200" dirty="0" smtClean="0">
                <a:latin typeface="Arial"/>
                <a:cs typeface="Arial"/>
              </a:rPr>
              <a:t> forman una </a:t>
            </a:r>
            <a:r>
              <a:rPr lang="es-AR" sz="1200" spc="-5" dirty="0" smtClean="0">
                <a:latin typeface="Arial"/>
                <a:cs typeface="Arial"/>
              </a:rPr>
              <a:t>cadena,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hacen </a:t>
            </a:r>
            <a:r>
              <a:rPr lang="es-AR" sz="1200" dirty="0" smtClean="0">
                <a:latin typeface="Arial"/>
                <a:cs typeface="Arial"/>
              </a:rPr>
              <a:t>de vidrio o porcelana con </a:t>
            </a:r>
            <a:r>
              <a:rPr lang="es-AR" sz="1200" spc="-5" dirty="0" smtClean="0">
                <a:latin typeface="Arial"/>
                <a:cs typeface="Arial"/>
              </a:rPr>
              <a:t>insertos metálicos </a:t>
            </a:r>
            <a:r>
              <a:rPr lang="es-AR" sz="1200" dirty="0" smtClean="0">
                <a:latin typeface="Arial"/>
                <a:cs typeface="Arial"/>
              </a:rPr>
              <a:t> que </a:t>
            </a:r>
            <a:r>
              <a:rPr lang="es-AR" sz="1200" spc="-5" dirty="0" smtClean="0">
                <a:latin typeface="Arial"/>
                <a:cs typeface="Arial"/>
              </a:rPr>
              <a:t>los articulan con </a:t>
            </a:r>
            <a:r>
              <a:rPr lang="es-AR" sz="1200" dirty="0" smtClean="0">
                <a:latin typeface="Arial"/>
                <a:cs typeface="Arial"/>
              </a:rPr>
              <a:t>un </a:t>
            </a:r>
            <a:r>
              <a:rPr lang="es-AR" sz="1200" spc="-5" dirty="0" smtClean="0">
                <a:latin typeface="Arial"/>
                <a:cs typeface="Arial"/>
              </a:rPr>
              <a:t>grado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libertad </a:t>
            </a:r>
            <a:r>
              <a:rPr lang="es-AR" sz="1200" dirty="0" smtClean="0">
                <a:latin typeface="Arial"/>
                <a:cs typeface="Arial"/>
              </a:rPr>
              <a:t>(horquilla) o dos </a:t>
            </a:r>
            <a:r>
              <a:rPr lang="es-AR" sz="1200" spc="-5" dirty="0" smtClean="0">
                <a:latin typeface="Arial"/>
                <a:cs typeface="Arial"/>
              </a:rPr>
              <a:t>(caperuza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badajo, </a:t>
            </a:r>
            <a:r>
              <a:rPr lang="es-AR" sz="1200" dirty="0" err="1" smtClean="0">
                <a:latin typeface="Arial"/>
                <a:cs typeface="Arial"/>
              </a:rPr>
              <a:t>cap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and pin).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normas fijan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5" dirty="0" smtClean="0">
                <a:latin typeface="Arial"/>
                <a:cs typeface="Arial"/>
              </a:rPr>
              <a:t>detalle geometría, tamaños, </a:t>
            </a:r>
            <a:r>
              <a:rPr lang="es-AR" sz="1200" dirty="0" smtClean="0">
                <a:latin typeface="Arial"/>
                <a:cs typeface="Arial"/>
              </a:rPr>
              <a:t> res</a:t>
            </a:r>
            <a:r>
              <a:rPr lang="es-AR" sz="1200" spc="-15" dirty="0" smtClean="0">
                <a:latin typeface="Arial"/>
                <a:cs typeface="Arial"/>
              </a:rPr>
              <a:t>i</a:t>
            </a:r>
            <a:r>
              <a:rPr lang="es-AR" sz="1200" dirty="0" smtClean="0">
                <a:latin typeface="Arial"/>
                <a:cs typeface="Arial"/>
              </a:rPr>
              <a:t>ste</a:t>
            </a:r>
            <a:r>
              <a:rPr lang="es-AR" sz="1200" spc="-15" dirty="0" smtClean="0">
                <a:latin typeface="Arial"/>
                <a:cs typeface="Arial"/>
              </a:rPr>
              <a:t>n</a:t>
            </a:r>
            <a:r>
              <a:rPr lang="es-AR" sz="1200" dirty="0" smtClean="0">
                <a:latin typeface="Arial"/>
                <a:cs typeface="Arial"/>
              </a:rPr>
              <a:t>cia	ele</a:t>
            </a:r>
            <a:r>
              <a:rPr lang="es-AR" sz="1200" spc="-10" dirty="0" smtClean="0">
                <a:latin typeface="Arial"/>
                <a:cs typeface="Arial"/>
              </a:rPr>
              <a:t>c</a:t>
            </a:r>
            <a:r>
              <a:rPr lang="es-AR" sz="1200" dirty="0" smtClean="0">
                <a:latin typeface="Arial"/>
                <a:cs typeface="Arial"/>
              </a:rPr>
              <a:t>tro</a:t>
            </a:r>
            <a:r>
              <a:rPr lang="es-AR" sz="1200" spc="-10" dirty="0" smtClean="0">
                <a:latin typeface="Arial"/>
                <a:cs typeface="Arial"/>
              </a:rPr>
              <a:t>m</a:t>
            </a:r>
            <a:r>
              <a:rPr lang="es-AR" sz="1200" dirty="0" smtClean="0">
                <a:latin typeface="Arial"/>
                <a:cs typeface="Arial"/>
              </a:rPr>
              <a:t>ec</a:t>
            </a:r>
            <a:r>
              <a:rPr lang="es-AR" sz="1200" spc="-15" dirty="0" smtClean="0">
                <a:latin typeface="Arial"/>
                <a:cs typeface="Arial"/>
              </a:rPr>
              <a:t>á</a:t>
            </a:r>
            <a:r>
              <a:rPr lang="es-AR" sz="1200" dirty="0" smtClean="0">
                <a:latin typeface="Arial"/>
                <a:cs typeface="Arial"/>
              </a:rPr>
              <a:t>nic</a:t>
            </a:r>
            <a:r>
              <a:rPr lang="es-AR" sz="1200" spc="-15" dirty="0" smtClean="0">
                <a:latin typeface="Arial"/>
                <a:cs typeface="Arial"/>
              </a:rPr>
              <a:t>a</a:t>
            </a:r>
            <a:r>
              <a:rPr lang="es-AR" sz="1200" dirty="0" smtClean="0">
                <a:latin typeface="Arial"/>
                <a:cs typeface="Arial"/>
              </a:rPr>
              <a:t>,	ensa</a:t>
            </a:r>
            <a:r>
              <a:rPr lang="es-AR" sz="1200" spc="-20" dirty="0" smtClean="0">
                <a:latin typeface="Arial"/>
                <a:cs typeface="Arial"/>
              </a:rPr>
              <a:t>y</a:t>
            </a:r>
            <a:r>
              <a:rPr lang="es-AR" sz="1200" dirty="0" smtClean="0">
                <a:latin typeface="Arial"/>
                <a:cs typeface="Arial"/>
              </a:rPr>
              <a:t>os.</a:t>
            </a:r>
          </a:p>
          <a:p>
            <a:pPr>
              <a:spcBef>
                <a:spcPts val="55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700"/>
              </a:lnSpc>
              <a:tabLst>
                <a:tab pos="4973320" algn="l"/>
              </a:tabLst>
            </a:pPr>
            <a:r>
              <a:rPr lang="es-AR" sz="1200" dirty="0" smtClean="0">
                <a:latin typeface="Arial"/>
                <a:cs typeface="Arial"/>
              </a:rPr>
              <a:t>Aisladores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barra: Los </a:t>
            </a:r>
            <a:r>
              <a:rPr lang="es-AR" sz="1200" dirty="0" smtClean="0">
                <a:latin typeface="Arial"/>
                <a:cs typeface="Arial"/>
              </a:rPr>
              <a:t>hay de </a:t>
            </a:r>
            <a:r>
              <a:rPr lang="es-AR" sz="1200" spc="-5" dirty="0" smtClean="0">
                <a:latin typeface="Arial"/>
                <a:cs typeface="Arial"/>
              </a:rPr>
              <a:t>porcelana, permiten realizar cadenas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menor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cantidad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elementos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(más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cortas),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porcelana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trabaja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tracción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existen pocos fabricantes que ofrecen esta solución, especialmente </a:t>
            </a:r>
            <a:r>
              <a:rPr lang="es-AR" sz="1200" dirty="0" smtClean="0">
                <a:latin typeface="Arial"/>
                <a:cs typeface="Arial"/>
              </a:rPr>
              <a:t>si </a:t>
            </a:r>
            <a:r>
              <a:rPr lang="es-AR" sz="1200" spc="-5" dirty="0" smtClean="0">
                <a:latin typeface="Arial"/>
                <a:cs typeface="Arial"/>
              </a:rPr>
              <a:t>se </a:t>
            </a:r>
            <a:r>
              <a:rPr lang="es-AR" sz="1200" dirty="0" smtClean="0">
                <a:latin typeface="Arial"/>
                <a:cs typeface="Arial"/>
              </a:rPr>
              <a:t> requieren </a:t>
            </a:r>
            <a:r>
              <a:rPr lang="es-AR" sz="1200" spc="-5" dirty="0" smtClean="0">
                <a:latin typeface="Arial"/>
                <a:cs typeface="Arial"/>
              </a:rPr>
              <a:t>elevadas prestaciones, </a:t>
            </a:r>
            <a:r>
              <a:rPr lang="es-AR" sz="1200" spc="-10" dirty="0" smtClean="0">
                <a:latin typeface="Arial"/>
                <a:cs typeface="Arial"/>
              </a:rPr>
              <a:t>ya </a:t>
            </a:r>
            <a:r>
              <a:rPr lang="es-AR" sz="1200" dirty="0" smtClean="0">
                <a:latin typeface="Arial"/>
                <a:cs typeface="Arial"/>
              </a:rPr>
              <a:t>que no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solución natural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material,</a:t>
            </a:r>
            <a:r>
              <a:rPr lang="es-AR" sz="1200" dirty="0" smtClean="0">
                <a:latin typeface="Arial"/>
                <a:cs typeface="Arial"/>
              </a:rPr>
              <a:t> 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cambio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solución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natural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su</a:t>
            </a:r>
            <a:r>
              <a:rPr lang="es-AR" sz="1200" spc="-10" dirty="0" smtClean="0">
                <a:latin typeface="Arial"/>
                <a:cs typeface="Arial"/>
              </a:rPr>
              <a:t>s</a:t>
            </a:r>
            <a:r>
              <a:rPr lang="es-AR" sz="1200" dirty="0" smtClean="0">
                <a:latin typeface="Arial"/>
                <a:cs typeface="Arial"/>
              </a:rPr>
              <a:t>pen</a:t>
            </a:r>
            <a:r>
              <a:rPr lang="es-AR" sz="1200" spc="-10" dirty="0" smtClean="0">
                <a:latin typeface="Arial"/>
                <a:cs typeface="Arial"/>
              </a:rPr>
              <a:t>s</a:t>
            </a:r>
            <a:r>
              <a:rPr lang="es-AR" sz="1200" dirty="0" smtClean="0">
                <a:latin typeface="Arial"/>
                <a:cs typeface="Arial"/>
              </a:rPr>
              <a:t>ión	co</a:t>
            </a:r>
            <a:r>
              <a:rPr lang="es-AR" sz="1200" spc="-10" dirty="0" smtClean="0">
                <a:latin typeface="Arial"/>
                <a:cs typeface="Arial"/>
              </a:rPr>
              <a:t>m</a:t>
            </a:r>
            <a:r>
              <a:rPr lang="es-AR" sz="1200" dirty="0" smtClean="0">
                <a:latin typeface="Arial"/>
                <a:cs typeface="Arial"/>
              </a:rPr>
              <a:t>pu</a:t>
            </a:r>
            <a:r>
              <a:rPr lang="es-AR" sz="1200" spc="-15" dirty="0" smtClean="0">
                <a:latin typeface="Arial"/>
                <a:cs typeface="Arial"/>
              </a:rPr>
              <a:t>e</a:t>
            </a:r>
            <a:r>
              <a:rPr lang="es-AR" sz="1200" dirty="0" smtClean="0">
                <a:latin typeface="Arial"/>
                <a:cs typeface="Arial"/>
              </a:rPr>
              <a:t>st</a:t>
            </a:r>
            <a:r>
              <a:rPr lang="es-AR" sz="1200" spc="-15" dirty="0" smtClean="0">
                <a:latin typeface="Arial"/>
                <a:cs typeface="Arial"/>
              </a:rPr>
              <a:t>o</a:t>
            </a:r>
            <a:r>
              <a:rPr lang="es-AR" sz="1200" spc="-10" dirty="0" smtClean="0">
                <a:latin typeface="Arial"/>
                <a:cs typeface="Arial"/>
              </a:rPr>
              <a:t>s</a:t>
            </a:r>
            <a:r>
              <a:rPr lang="es-AR" sz="1200" dirty="0" smtClean="0">
                <a:latin typeface="Arial"/>
                <a:cs typeface="Arial"/>
              </a:rPr>
              <a:t>.</a:t>
            </a:r>
          </a:p>
          <a:p>
            <a:pPr>
              <a:spcBef>
                <a:spcPts val="5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  <a:spcBef>
                <a:spcPts val="5"/>
              </a:spcBef>
              <a:tabLst>
                <a:tab pos="1198245" algn="l"/>
                <a:tab pos="2104390" algn="l"/>
                <a:tab pos="3466465" algn="l"/>
                <a:tab pos="4313555" algn="l"/>
                <a:tab pos="5596255" algn="l"/>
              </a:tabLst>
            </a:pPr>
            <a:r>
              <a:rPr lang="es-AR" sz="1200" spc="-5" dirty="0" smtClean="0">
                <a:latin typeface="Arial"/>
                <a:cs typeface="Arial"/>
              </a:rPr>
              <a:t>Mientras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dirty="0" smtClean="0">
                <a:latin typeface="Arial"/>
                <a:cs typeface="Arial"/>
              </a:rPr>
              <a:t> 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porcelana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limita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-5" dirty="0" smtClean="0">
                <a:latin typeface="Arial"/>
                <a:cs typeface="Arial"/>
              </a:rPr>
              <a:t> longitud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barra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consecuencia </a:t>
            </a:r>
            <a:r>
              <a:rPr lang="es-AR" sz="1200" dirty="0" smtClean="0">
                <a:latin typeface="Arial"/>
                <a:cs typeface="Arial"/>
              </a:rPr>
              <a:t>para </a:t>
            </a:r>
            <a:r>
              <a:rPr lang="es-AR" sz="1200" spc="-5" dirty="0" smtClean="0">
                <a:latin typeface="Arial"/>
                <a:cs typeface="Arial"/>
              </a:rPr>
              <a:t>tensiones elevadas </a:t>
            </a:r>
            <a:r>
              <a:rPr lang="es-AR" sz="1200" dirty="0" smtClean="0">
                <a:latin typeface="Arial"/>
                <a:cs typeface="Arial"/>
              </a:rPr>
              <a:t>se </a:t>
            </a:r>
            <a:r>
              <a:rPr lang="es-AR" sz="1200" spc="-5" dirty="0" smtClean="0">
                <a:latin typeface="Arial"/>
                <a:cs typeface="Arial"/>
              </a:rPr>
              <a:t>forma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cadena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algunos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elementos,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el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aislador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compuesto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siempre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realiza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único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elemento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cap</a:t>
            </a:r>
            <a:r>
              <a:rPr lang="es-AR" sz="1200" spc="-15" dirty="0" smtClean="0">
                <a:latin typeface="Arial"/>
                <a:cs typeface="Arial"/>
              </a:rPr>
              <a:t>a</a:t>
            </a:r>
            <a:r>
              <a:rPr lang="es-AR" sz="1200" dirty="0" smtClean="0">
                <a:latin typeface="Arial"/>
                <a:cs typeface="Arial"/>
              </a:rPr>
              <a:t>z	de	sop</a:t>
            </a:r>
            <a:r>
              <a:rPr lang="es-AR" sz="1200" spc="-15" dirty="0" smtClean="0">
                <a:latin typeface="Arial"/>
                <a:cs typeface="Arial"/>
              </a:rPr>
              <a:t>o</a:t>
            </a:r>
            <a:r>
              <a:rPr lang="es-AR" sz="1200" dirty="0" smtClean="0">
                <a:latin typeface="Arial"/>
                <a:cs typeface="Arial"/>
              </a:rPr>
              <a:t>rtar	la	ten</a:t>
            </a:r>
            <a:r>
              <a:rPr lang="es-AR" sz="1200" spc="-10" dirty="0" smtClean="0">
                <a:latin typeface="Arial"/>
                <a:cs typeface="Arial"/>
              </a:rPr>
              <a:t>s</a:t>
            </a:r>
            <a:r>
              <a:rPr lang="es-AR" sz="1200" dirty="0" smtClean="0">
                <a:latin typeface="Arial"/>
                <a:cs typeface="Arial"/>
              </a:rPr>
              <a:t>ión	to</a:t>
            </a:r>
            <a:r>
              <a:rPr lang="es-AR" sz="1200" spc="-10" dirty="0" smtClean="0">
                <a:latin typeface="Arial"/>
                <a:cs typeface="Arial"/>
              </a:rPr>
              <a:t>t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5" dirty="0" smtClean="0">
                <a:latin typeface="Arial"/>
                <a:cs typeface="Arial"/>
              </a:rPr>
              <a:t>l</a:t>
            </a:r>
            <a:r>
              <a:rPr lang="es-AR" sz="1200" dirty="0" smtClean="0">
                <a:latin typeface="Arial"/>
                <a:cs typeface="Arial"/>
              </a:rPr>
              <a:t>.</a:t>
            </a:r>
          </a:p>
          <a:p>
            <a:pPr marL="12700" marR="6350" algn="just">
              <a:lnSpc>
                <a:spcPct val="143800"/>
              </a:lnSpc>
              <a:spcBef>
                <a:spcPts val="5"/>
              </a:spcBef>
              <a:tabLst>
                <a:tab pos="1198245" algn="l"/>
                <a:tab pos="2104390" algn="l"/>
                <a:tab pos="3466465" algn="l"/>
                <a:tab pos="4313555" algn="l"/>
                <a:tab pos="5596255" algn="l"/>
              </a:tabLst>
            </a:pPr>
            <a:endParaRPr lang="en-US" sz="1200" dirty="0" smtClean="0">
              <a:latin typeface="Arial"/>
              <a:cs typeface="Arial"/>
            </a:endParaRPr>
          </a:p>
          <a:p>
            <a:pPr marL="12700" algn="just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Aisladores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rígidos: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tensiones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bajas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medias</a:t>
            </a:r>
            <a:r>
              <a:rPr lang="es-AR" sz="1200" spc="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tienen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forma</a:t>
            </a:r>
            <a:r>
              <a:rPr lang="es-AR" sz="1200" spc="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campana,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30"/>
              </a:spcBef>
            </a:pPr>
            <a:r>
              <a:rPr lang="es-AR" sz="1200" spc="-5" dirty="0" smtClean="0">
                <a:latin typeface="Arial"/>
                <a:cs typeface="Arial"/>
              </a:rPr>
              <a:t>montados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perno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(pin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type</a:t>
            </a:r>
            <a:r>
              <a:rPr lang="es-AR" sz="1200" spc="-5" dirty="0" smtClean="0">
                <a:latin typeface="Arial"/>
                <a:cs typeface="Arial"/>
              </a:rPr>
              <a:t>)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realizan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porcelana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vidrio.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</a:p>
          <a:p>
            <a:pPr marL="12700" marR="6985" algn="just">
              <a:lnSpc>
                <a:spcPct val="143600"/>
              </a:lnSpc>
              <a:spcBef>
                <a:spcPts val="15"/>
              </a:spcBef>
            </a:pPr>
            <a:r>
              <a:rPr lang="es-AR" sz="1200" dirty="0" smtClean="0">
                <a:latin typeface="Arial"/>
                <a:cs typeface="Arial"/>
              </a:rPr>
              <a:t>medida que la </a:t>
            </a:r>
            <a:r>
              <a:rPr lang="es-AR" sz="1200" spc="-5" dirty="0" smtClean="0">
                <a:latin typeface="Arial"/>
                <a:cs typeface="Arial"/>
              </a:rPr>
              <a:t>tensión crece, tamaño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esfuerzos también, </a:t>
            </a:r>
            <a:r>
              <a:rPr lang="es-AR" sz="1200" dirty="0" smtClean="0">
                <a:latin typeface="Arial"/>
                <a:cs typeface="Arial"/>
              </a:rPr>
              <a:t>y se transforman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columna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aptos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soportar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esfuerzos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compresión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flexión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(post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type</a:t>
            </a:r>
            <a:r>
              <a:rPr lang="es-AR" sz="1200" spc="-5" dirty="0" smtClean="0">
                <a:latin typeface="Arial"/>
                <a:cs typeface="Arial"/>
              </a:rPr>
              <a:t>)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pueden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asumir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función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cruceta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en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líneas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diseño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compacto.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estos casos pueden </a:t>
            </a:r>
            <a:r>
              <a:rPr lang="es-AR" sz="1200" dirty="0" smtClean="0">
                <a:latin typeface="Arial"/>
                <a:cs typeface="Arial"/>
              </a:rPr>
              <a:t>ser de </a:t>
            </a:r>
            <a:r>
              <a:rPr lang="es-AR" sz="1200" spc="-5" dirty="0" smtClean="0">
                <a:latin typeface="Arial"/>
                <a:cs typeface="Arial"/>
              </a:rPr>
              <a:t>porcelana </a:t>
            </a:r>
            <a:r>
              <a:rPr lang="es-AR" sz="1200" dirty="0" smtClean="0">
                <a:latin typeface="Arial"/>
                <a:cs typeface="Arial"/>
              </a:rPr>
              <a:t>y modernamente de </a:t>
            </a:r>
            <a:r>
              <a:rPr lang="es-AR" sz="1200" spc="-5" dirty="0" smtClean="0">
                <a:latin typeface="Arial"/>
                <a:cs typeface="Arial"/>
              </a:rPr>
              <a:t>materiales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compuestos, cuando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esfuerzo vertical </a:t>
            </a:r>
            <a:r>
              <a:rPr lang="es-AR" sz="1200" dirty="0" smtClean="0">
                <a:latin typeface="Arial"/>
                <a:cs typeface="Arial"/>
              </a:rPr>
              <a:t>a que se </a:t>
            </a:r>
            <a:r>
              <a:rPr lang="es-AR" sz="1200" spc="-5" dirty="0" smtClean="0">
                <a:latin typeface="Arial"/>
                <a:cs typeface="Arial"/>
              </a:rPr>
              <a:t>somete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"viga" aislante </a:t>
            </a:r>
            <a:r>
              <a:rPr lang="es-AR" sz="1200" dirty="0" smtClean="0">
                <a:latin typeface="Arial"/>
                <a:cs typeface="Arial"/>
              </a:rPr>
              <a:t> es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muy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elevado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agrega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-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tensor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r>
              <a:rPr lang="es-AR" sz="1200" spc="-5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mismo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material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(inclinado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45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grados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generalmente)   </a:t>
            </a:r>
            <a:r>
              <a:rPr lang="es-AR" sz="1200" spc="2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dando</a:t>
            </a:r>
            <a:r>
              <a:rPr lang="es-AR" sz="1200" spc="515" dirty="0" smtClean="0">
                <a:latin typeface="Arial"/>
                <a:cs typeface="Arial"/>
              </a:rPr>
              <a:t> </a:t>
            </a:r>
            <a:r>
              <a:rPr lang="es-AR" sz="1200" spc="5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origen</a:t>
            </a:r>
            <a:r>
              <a:rPr lang="es-AR" sz="1200" spc="52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a   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   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forma   </a:t>
            </a:r>
            <a:r>
              <a:rPr lang="es-AR" sz="1200" spc="25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520" dirty="0" smtClean="0">
                <a:latin typeface="Arial"/>
                <a:cs typeface="Arial"/>
              </a:rPr>
              <a:t>  </a:t>
            </a:r>
            <a:r>
              <a:rPr lang="es-AR" sz="1200" dirty="0" smtClean="0">
                <a:latin typeface="Arial"/>
                <a:cs typeface="Arial"/>
              </a:rPr>
              <a:t>V   </a:t>
            </a:r>
            <a:r>
              <a:rPr lang="es-AR" sz="1200" spc="2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horizontal.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600"/>
              </a:lnSpc>
            </a:pPr>
            <a:r>
              <a:rPr lang="es-AR" sz="1200" dirty="0" smtClean="0">
                <a:latin typeface="Arial"/>
                <a:cs typeface="Arial"/>
              </a:rPr>
              <a:t>Los </a:t>
            </a:r>
            <a:r>
              <a:rPr lang="es-AR" sz="1200" spc="-5" dirty="0" smtClean="0">
                <a:latin typeface="Arial"/>
                <a:cs typeface="Arial"/>
              </a:rPr>
              <a:t>aisladores </a:t>
            </a:r>
            <a:r>
              <a:rPr lang="es-AR" sz="1200" dirty="0" smtClean="0">
                <a:latin typeface="Arial"/>
                <a:cs typeface="Arial"/>
              </a:rPr>
              <a:t>se completan, </a:t>
            </a:r>
            <a:r>
              <a:rPr lang="es-AR" sz="1200" spc="-5" dirty="0" smtClean="0">
                <a:latin typeface="Arial"/>
                <a:cs typeface="Arial"/>
              </a:rPr>
              <a:t>como </a:t>
            </a:r>
            <a:r>
              <a:rPr lang="es-AR" sz="1200" spc="-10" dirty="0" smtClean="0">
                <a:latin typeface="Arial"/>
                <a:cs typeface="Arial"/>
              </a:rPr>
              <a:t>ya </a:t>
            </a:r>
            <a:r>
              <a:rPr lang="es-AR" sz="1200" dirty="0" smtClean="0">
                <a:latin typeface="Arial"/>
                <a:cs typeface="Arial"/>
              </a:rPr>
              <a:t>indicado, con </a:t>
            </a:r>
            <a:r>
              <a:rPr lang="es-AR" sz="1200" spc="-5" dirty="0" smtClean="0">
                <a:latin typeface="Arial"/>
                <a:cs typeface="Arial"/>
              </a:rPr>
              <a:t>insertos metálicos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formas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estudiadas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función,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tienden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conferir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movilidad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(en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cadenas)</a:t>
            </a:r>
            <a:r>
              <a:rPr lang="es-AR" sz="1200" spc="420" dirty="0" smtClean="0">
                <a:latin typeface="Arial"/>
                <a:cs typeface="Arial"/>
              </a:rPr>
              <a:t>    </a:t>
            </a:r>
            <a:r>
              <a:rPr lang="es-AR" sz="1200" dirty="0" smtClean="0">
                <a:latin typeface="Arial"/>
                <a:cs typeface="Arial"/>
              </a:rPr>
              <a:t>o       </a:t>
            </a:r>
            <a:r>
              <a:rPr lang="es-AR" sz="1200" spc="1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adecuada       </a:t>
            </a:r>
            <a:r>
              <a:rPr lang="es-AR" sz="1200" spc="1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rigidez</a:t>
            </a:r>
            <a:r>
              <a:rPr lang="es-AR" sz="1200" spc="425" dirty="0" smtClean="0">
                <a:latin typeface="Arial"/>
                <a:cs typeface="Arial"/>
              </a:rPr>
              <a:t>    </a:t>
            </a:r>
            <a:r>
              <a:rPr lang="es-AR" sz="1200" spc="-5" dirty="0" smtClean="0">
                <a:latin typeface="Arial"/>
                <a:cs typeface="Arial"/>
              </a:rPr>
              <a:t>(en</a:t>
            </a:r>
            <a:r>
              <a:rPr lang="es-AR" sz="1200" spc="425" dirty="0" smtClean="0">
                <a:latin typeface="Arial"/>
                <a:cs typeface="Arial"/>
              </a:rPr>
              <a:t>   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420" dirty="0" smtClean="0">
                <a:latin typeface="Arial"/>
                <a:cs typeface="Arial"/>
              </a:rPr>
              <a:t>   </a:t>
            </a:r>
            <a:r>
              <a:rPr lang="es-AR" sz="1200" spc="4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columnas).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 marL="12700" marR="10795" algn="just">
              <a:lnSpc>
                <a:spcPct val="142900"/>
              </a:lnSpc>
            </a:pPr>
            <a:r>
              <a:rPr lang="es-AR" sz="1200" dirty="0" smtClean="0">
                <a:latin typeface="Arial"/>
                <a:cs typeface="Arial"/>
              </a:rPr>
              <a:t>Al </a:t>
            </a:r>
            <a:r>
              <a:rPr lang="es-AR" sz="1200" spc="-5" dirty="0" smtClean="0">
                <a:latin typeface="Arial"/>
                <a:cs typeface="Arial"/>
              </a:rPr>
              <a:t>especificar los aisladores se resaltan dos tipos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características,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deben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combinar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por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función, 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mecánicas,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eléctricas.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  <a:spcBef>
                <a:spcPts val="5"/>
              </a:spcBef>
              <a:tabLst>
                <a:tab pos="1198245" algn="l"/>
                <a:tab pos="2104390" algn="l"/>
                <a:tab pos="3466465" algn="l"/>
                <a:tab pos="4313555" algn="l"/>
                <a:tab pos="5596255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800"/>
              </a:lnSpc>
              <a:spcBef>
                <a:spcPts val="5"/>
              </a:spcBef>
              <a:tabLst>
                <a:tab pos="1198245" algn="l"/>
                <a:tab pos="2104390" algn="l"/>
                <a:tab pos="3466465" algn="l"/>
                <a:tab pos="4313555" algn="l"/>
                <a:tab pos="5596255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pPr marL="12700" marR="7620" algn="just">
              <a:lnSpc>
                <a:spcPct val="143600"/>
              </a:lnSpc>
              <a:spcBef>
                <a:spcPts val="819"/>
              </a:spcBef>
            </a:pPr>
            <a:endParaRPr lang="es-AR" sz="1200" dirty="0">
              <a:latin typeface="Arial"/>
              <a:cs typeface="Arial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40555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97865" lvl="2" indent="-457200" algn="just">
              <a:spcBef>
                <a:spcPts val="100"/>
              </a:spcBef>
              <a:buAutoNum type="arabicPeriod" startAt="2"/>
              <a:tabLst>
                <a:tab pos="698500" algn="l"/>
              </a:tabLst>
            </a:pPr>
            <a:r>
              <a:rPr lang="es-AR" b="1" spc="-5" dirty="0" smtClean="0">
                <a:latin typeface="Arial"/>
                <a:cs typeface="Arial"/>
              </a:rPr>
              <a:t>Características</a:t>
            </a:r>
            <a:r>
              <a:rPr lang="es-AR" b="1" spc="-10" dirty="0" smtClean="0">
                <a:latin typeface="Arial"/>
                <a:cs typeface="Arial"/>
              </a:rPr>
              <a:t> </a:t>
            </a:r>
            <a:r>
              <a:rPr lang="es-AR" b="1" spc="-5" dirty="0" smtClean="0">
                <a:latin typeface="Arial"/>
                <a:cs typeface="Arial"/>
              </a:rPr>
              <a:t>mecánicas</a:t>
            </a:r>
            <a:endParaRPr lang="es-AR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2900"/>
              </a:lnSpc>
              <a:spcBef>
                <a:spcPts val="830"/>
              </a:spcBef>
            </a:pPr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aisladores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cadena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deben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soportar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solo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cierta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tracción 7000,</a:t>
            </a:r>
            <a:r>
              <a:rPr lang="es-AR" dirty="0" smtClean="0">
                <a:latin typeface="Arial"/>
                <a:cs typeface="Arial"/>
              </a:rPr>
              <a:t> 16000</a:t>
            </a:r>
            <a:r>
              <a:rPr lang="es-AR" spc="-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 </a:t>
            </a:r>
            <a:r>
              <a:rPr lang="es-AR" spc="-3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más kg.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Deben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soportar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cierta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compresión,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y/o cierta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flexión.</a:t>
            </a:r>
            <a:endParaRPr lang="es-AR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300"/>
              </a:lnSpc>
              <a:spcBef>
                <a:spcPts val="819"/>
              </a:spcBef>
            </a:pPr>
            <a:r>
              <a:rPr lang="es-AR" dirty="0" smtClean="0">
                <a:latin typeface="Arial"/>
                <a:cs typeface="Arial"/>
              </a:rPr>
              <a:t>Al </a:t>
            </a:r>
            <a:r>
              <a:rPr lang="es-AR" spc="-5" dirty="0" smtClean="0">
                <a:latin typeface="Arial"/>
                <a:cs typeface="Arial"/>
              </a:rPr>
              <a:t>estar sometidos </a:t>
            </a:r>
            <a:r>
              <a:rPr lang="es-AR" dirty="0" smtClean="0">
                <a:latin typeface="Arial"/>
                <a:cs typeface="Arial"/>
              </a:rPr>
              <a:t>a las </a:t>
            </a:r>
            <a:r>
              <a:rPr lang="es-AR" spc="-5" dirty="0" smtClean="0">
                <a:latin typeface="Arial"/>
                <a:cs typeface="Arial"/>
              </a:rPr>
              <a:t>inclemencias </a:t>
            </a:r>
            <a:r>
              <a:rPr lang="es-AR" dirty="0" smtClean="0">
                <a:latin typeface="Arial"/>
                <a:cs typeface="Arial"/>
              </a:rPr>
              <a:t>del tiempo una </a:t>
            </a:r>
            <a:r>
              <a:rPr lang="es-AR" spc="-5" dirty="0" smtClean="0">
                <a:latin typeface="Arial"/>
                <a:cs typeface="Arial"/>
              </a:rPr>
              <a:t>característica muy 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importante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es</a:t>
            </a:r>
            <a:r>
              <a:rPr lang="es-AR" spc="-3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5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resistencia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choque</a:t>
            </a:r>
            <a:r>
              <a:rPr lang="es-AR" spc="-5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térmico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(que</a:t>
            </a:r>
            <a:r>
              <a:rPr lang="es-AR" spc="-5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simula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pasar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pleno </a:t>
            </a:r>
            <a:r>
              <a:rPr lang="es-AR" spc="-3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sol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lluvia).</a:t>
            </a:r>
            <a:endParaRPr lang="es-AR" dirty="0" smtClean="0">
              <a:latin typeface="Arial"/>
              <a:cs typeface="Arial"/>
            </a:endParaRPr>
          </a:p>
          <a:p>
            <a:pPr marL="12700" marR="6985" algn="just">
              <a:lnSpc>
                <a:spcPct val="143600"/>
              </a:lnSpc>
              <a:spcBef>
                <a:spcPts val="815"/>
              </a:spcBef>
            </a:pPr>
            <a:r>
              <a:rPr lang="es-AR" spc="-5" dirty="0" smtClean="0">
                <a:latin typeface="Arial"/>
                <a:cs typeface="Arial"/>
              </a:rPr>
              <a:t>También </a:t>
            </a:r>
            <a:r>
              <a:rPr lang="es-AR" dirty="0" smtClean="0">
                <a:latin typeface="Arial"/>
                <a:cs typeface="Arial"/>
              </a:rPr>
              <a:t>por </a:t>
            </a:r>
            <a:r>
              <a:rPr lang="es-AR" spc="-5" dirty="0" smtClean="0">
                <a:latin typeface="Arial"/>
                <a:cs typeface="Arial"/>
              </a:rPr>
              <a:t>los sitios donde </a:t>
            </a:r>
            <a:r>
              <a:rPr lang="es-AR" dirty="0" smtClean="0">
                <a:latin typeface="Arial"/>
                <a:cs typeface="Arial"/>
              </a:rPr>
              <a:t>se </a:t>
            </a:r>
            <a:r>
              <a:rPr lang="es-AR" spc="-5" dirty="0" smtClean="0">
                <a:latin typeface="Arial"/>
                <a:cs typeface="Arial"/>
              </a:rPr>
              <a:t>instalan, </a:t>
            </a:r>
            <a:r>
              <a:rPr lang="es-AR" dirty="0" smtClean="0">
                <a:latin typeface="Arial"/>
                <a:cs typeface="Arial"/>
              </a:rPr>
              <a:t>los </a:t>
            </a:r>
            <a:r>
              <a:rPr lang="es-AR" spc="-5" dirty="0" smtClean="0">
                <a:latin typeface="Arial"/>
                <a:cs typeface="Arial"/>
              </a:rPr>
              <a:t>aisladores </a:t>
            </a:r>
            <a:r>
              <a:rPr lang="es-AR" dirty="0" smtClean="0">
                <a:latin typeface="Arial"/>
                <a:cs typeface="Arial"/>
              </a:rPr>
              <a:t>son </a:t>
            </a:r>
            <a:r>
              <a:rPr lang="es-AR" spc="-5" dirty="0" smtClean="0">
                <a:latin typeface="Arial"/>
                <a:cs typeface="Arial"/>
              </a:rPr>
              <a:t>sometidos </a:t>
            </a:r>
            <a:r>
              <a:rPr lang="es-AR" dirty="0" smtClean="0">
                <a:latin typeface="Arial"/>
                <a:cs typeface="Arial"/>
              </a:rPr>
              <a:t>a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actos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vandálicos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(tiros</a:t>
            </a:r>
            <a:r>
              <a:rPr lang="es-AR" spc="-9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con</a:t>
            </a:r>
            <a:r>
              <a:rPr lang="es-AR" spc="-9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armas,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proyectiles</a:t>
            </a:r>
            <a:r>
              <a:rPr lang="es-AR" spc="-8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pétreos</a:t>
            </a:r>
            <a:r>
              <a:rPr lang="es-AR" spc="-7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</a:t>
            </a:r>
            <a:r>
              <a:rPr lang="es-AR" spc="-9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metálicos</a:t>
            </a:r>
            <a:r>
              <a:rPr lang="es-AR" spc="-8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arrojados),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entonces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importante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cierta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resistencia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al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impacto.</a:t>
            </a:r>
            <a:endParaRPr lang="es-AR" dirty="0" smtClean="0">
              <a:latin typeface="Arial"/>
              <a:cs typeface="Arial"/>
            </a:endParaRPr>
          </a:p>
          <a:p>
            <a:pPr marL="12700" marR="8890" algn="just">
              <a:lnSpc>
                <a:spcPct val="143300"/>
              </a:lnSpc>
              <a:spcBef>
                <a:spcPts val="819"/>
              </a:spcBef>
            </a:pPr>
            <a:r>
              <a:rPr lang="es-AR" dirty="0" smtClean="0">
                <a:latin typeface="Arial"/>
                <a:cs typeface="Arial"/>
              </a:rPr>
              <a:t>Frente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estas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necesidades,</a:t>
            </a:r>
            <a:r>
              <a:rPr lang="es-AR" dirty="0" smtClean="0">
                <a:latin typeface="Arial"/>
                <a:cs typeface="Arial"/>
              </a:rPr>
              <a:t> el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comportamiento</a:t>
            </a:r>
            <a:r>
              <a:rPr lang="es-AR" dirty="0" smtClean="0">
                <a:latin typeface="Arial"/>
                <a:cs typeface="Arial"/>
              </a:rPr>
              <a:t> 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tres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tipos</a:t>
            </a:r>
            <a:r>
              <a:rPr lang="es-AR" dirty="0" smtClean="0">
                <a:latin typeface="Arial"/>
                <a:cs typeface="Arial"/>
              </a:rPr>
              <a:t> de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materiales</a:t>
            </a:r>
            <a:r>
              <a:rPr lang="es-AR" dirty="0" smtClean="0">
                <a:latin typeface="Arial"/>
                <a:cs typeface="Arial"/>
              </a:rPr>
              <a:t> es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totalmente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distinto,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el</a:t>
            </a:r>
            <a:r>
              <a:rPr lang="es-AR" spc="-5" dirty="0" smtClean="0">
                <a:latin typeface="Arial"/>
                <a:cs typeface="Arial"/>
              </a:rPr>
              <a:t> vidrio</a:t>
            </a:r>
            <a:r>
              <a:rPr lang="es-AR" dirty="0" smtClean="0">
                <a:latin typeface="Arial"/>
                <a:cs typeface="Arial"/>
              </a:rPr>
              <a:t> puede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estallar,</a:t>
            </a:r>
            <a:r>
              <a:rPr lang="es-AR" dirty="0" smtClean="0">
                <a:latin typeface="Arial"/>
                <a:cs typeface="Arial"/>
              </a:rPr>
              <a:t> siendo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una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característica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muy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importante</a:t>
            </a:r>
            <a:r>
              <a:rPr lang="es-AR" spc="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que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cadena no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se</a:t>
            </a:r>
            <a:r>
              <a:rPr lang="es-AR" spc="-5" dirty="0" smtClean="0">
                <a:latin typeface="Arial"/>
                <a:cs typeface="Arial"/>
              </a:rPr>
              <a:t> corte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por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este motivo.</a:t>
            </a:r>
            <a:endParaRPr lang="es-AR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lang="es-AR" dirty="0" smtClean="0">
                <a:latin typeface="Arial"/>
                <a:cs typeface="Arial"/>
              </a:rPr>
              <a:t>La porcelana se </a:t>
            </a:r>
            <a:r>
              <a:rPr lang="es-AR" spc="-5" dirty="0" smtClean="0">
                <a:latin typeface="Arial"/>
                <a:cs typeface="Arial"/>
              </a:rPr>
              <a:t>rompe </a:t>
            </a:r>
            <a:r>
              <a:rPr lang="es-AR" dirty="0" smtClean="0">
                <a:latin typeface="Arial"/>
                <a:cs typeface="Arial"/>
              </a:rPr>
              <a:t>perdiendo </a:t>
            </a:r>
            <a:r>
              <a:rPr lang="es-AR" spc="-5" dirty="0" smtClean="0">
                <a:latin typeface="Arial"/>
                <a:cs typeface="Arial"/>
              </a:rPr>
              <a:t>algún trozo </a:t>
            </a:r>
            <a:r>
              <a:rPr lang="es-AR" dirty="0" smtClean="0">
                <a:latin typeface="Arial"/>
                <a:cs typeface="Arial"/>
              </a:rPr>
              <a:t>pero </a:t>
            </a:r>
            <a:r>
              <a:rPr lang="es-AR" spc="-5" dirty="0" smtClean="0">
                <a:latin typeface="Arial"/>
                <a:cs typeface="Arial"/>
              </a:rPr>
              <a:t>generalmente mantiene </a:t>
            </a:r>
            <a:r>
              <a:rPr lang="es-AR" dirty="0" smtClean="0">
                <a:latin typeface="Arial"/>
                <a:cs typeface="Arial"/>
              </a:rPr>
              <a:t> la integridad de su </a:t>
            </a:r>
            <a:r>
              <a:rPr lang="es-AR" spc="-5" dirty="0" smtClean="0">
                <a:latin typeface="Arial"/>
                <a:cs typeface="Arial"/>
              </a:rPr>
              <a:t>cuerpo, mecánicamente </a:t>
            </a:r>
            <a:r>
              <a:rPr lang="es-AR" dirty="0" smtClean="0">
                <a:latin typeface="Arial"/>
                <a:cs typeface="Arial"/>
              </a:rPr>
              <a:t>no </a:t>
            </a:r>
            <a:r>
              <a:rPr lang="es-AR" spc="-5" dirty="0" smtClean="0">
                <a:latin typeface="Arial"/>
                <a:cs typeface="Arial"/>
              </a:rPr>
              <a:t>pierde características, </a:t>
            </a:r>
            <a:r>
              <a:rPr lang="es-AR" dirty="0" smtClean="0">
                <a:latin typeface="Arial"/>
                <a:cs typeface="Arial"/>
              </a:rPr>
              <a:t>solo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son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afectadas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sus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características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eléctricas.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aisladores</a:t>
            </a:r>
            <a:r>
              <a:rPr lang="es-AR" spc="-3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compuestos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por </a:t>
            </a:r>
            <a:r>
              <a:rPr lang="es-AR" spc="-5" dirty="0" smtClean="0">
                <a:latin typeface="Arial"/>
                <a:cs typeface="Arial"/>
              </a:rPr>
              <a:t>su </a:t>
            </a:r>
            <a:r>
              <a:rPr lang="es-AR" dirty="0" smtClean="0">
                <a:latin typeface="Arial"/>
                <a:cs typeface="Arial"/>
              </a:rPr>
              <a:t>menor </a:t>
            </a:r>
            <a:r>
              <a:rPr lang="es-AR" spc="-5" dirty="0" smtClean="0">
                <a:latin typeface="Arial"/>
                <a:cs typeface="Arial"/>
              </a:rPr>
              <a:t>tamaño </a:t>
            </a:r>
            <a:r>
              <a:rPr lang="es-AR" dirty="0" smtClean="0">
                <a:latin typeface="Arial"/>
                <a:cs typeface="Arial"/>
              </a:rPr>
              <a:t>es </a:t>
            </a:r>
            <a:r>
              <a:rPr lang="es-AR" spc="-5" dirty="0" smtClean="0">
                <a:latin typeface="Arial"/>
                <a:cs typeface="Arial"/>
              </a:rPr>
              <a:t>menos probable </a:t>
            </a:r>
            <a:r>
              <a:rPr lang="es-AR" dirty="0" smtClean="0">
                <a:latin typeface="Arial"/>
                <a:cs typeface="Arial"/>
              </a:rPr>
              <a:t>que </a:t>
            </a:r>
            <a:r>
              <a:rPr lang="es-AR" spc="-10" dirty="0" smtClean="0">
                <a:latin typeface="Arial"/>
                <a:cs typeface="Arial"/>
              </a:rPr>
              <a:t>la </a:t>
            </a:r>
            <a:r>
              <a:rPr lang="es-AR" spc="-5" dirty="0" smtClean="0">
                <a:latin typeface="Arial"/>
                <a:cs typeface="Arial"/>
              </a:rPr>
              <a:t>agresión acierte </a:t>
            </a:r>
            <a:r>
              <a:rPr lang="es-AR" dirty="0" smtClean="0">
                <a:latin typeface="Arial"/>
                <a:cs typeface="Arial"/>
              </a:rPr>
              <a:t>el </a:t>
            </a:r>
            <a:r>
              <a:rPr lang="es-AR" spc="-5" dirty="0" smtClean="0">
                <a:latin typeface="Arial"/>
                <a:cs typeface="Arial"/>
              </a:rPr>
              <a:t>blanco, </a:t>
            </a:r>
            <a:r>
              <a:rPr lang="es-AR" dirty="0" smtClean="0">
                <a:latin typeface="Arial"/>
                <a:cs typeface="Arial"/>
              </a:rPr>
              <a:t> los </a:t>
            </a:r>
            <a:r>
              <a:rPr lang="es-AR" spc="-5" dirty="0" smtClean="0">
                <a:latin typeface="Arial"/>
                <a:cs typeface="Arial"/>
              </a:rPr>
              <a:t>materiales flexibles </a:t>
            </a:r>
            <a:r>
              <a:rPr lang="es-AR" dirty="0" smtClean="0">
                <a:latin typeface="Arial"/>
                <a:cs typeface="Arial"/>
              </a:rPr>
              <a:t>no se rompen por los </a:t>
            </a:r>
            <a:r>
              <a:rPr lang="es-AR" spc="-5" dirty="0" smtClean="0">
                <a:latin typeface="Arial"/>
                <a:cs typeface="Arial"/>
              </a:rPr>
              <a:t>impactos </a:t>
            </a:r>
            <a:r>
              <a:rPr lang="es-AR" dirty="0" smtClean="0">
                <a:latin typeface="Arial"/>
                <a:cs typeface="Arial"/>
              </a:rPr>
              <a:t>y las </a:t>
            </a:r>
            <a:r>
              <a:rPr lang="es-AR" spc="-5" dirty="0" smtClean="0">
                <a:latin typeface="Arial"/>
                <a:cs typeface="Arial"/>
              </a:rPr>
              <a:t>características </a:t>
            </a:r>
            <a:r>
              <a:rPr lang="es-AR" dirty="0" smtClean="0">
                <a:latin typeface="Arial"/>
                <a:cs typeface="Arial"/>
              </a:rPr>
              <a:t> del</a:t>
            </a:r>
            <a:r>
              <a:rPr lang="es-AR" spc="-5" dirty="0" smtClean="0">
                <a:latin typeface="Arial"/>
                <a:cs typeface="Arial"/>
              </a:rPr>
              <a:t> aislador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no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son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afectadas.</a:t>
            </a:r>
            <a:endParaRPr lang="es-AR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dirty="0" smtClean="0">
              <a:latin typeface="Arial"/>
              <a:cs typeface="Arial"/>
            </a:endParaRPr>
          </a:p>
          <a:p>
            <a:pPr marL="697865" lvl="2" indent="-457200" algn="just">
              <a:spcBef>
                <a:spcPts val="5"/>
              </a:spcBef>
              <a:buAutoNum type="arabicPeriod" startAt="3"/>
              <a:tabLst>
                <a:tab pos="698500" algn="l"/>
              </a:tabLst>
            </a:pPr>
            <a:r>
              <a:rPr lang="es-AR" b="1" spc="-5" dirty="0" smtClean="0">
                <a:latin typeface="Arial"/>
                <a:cs typeface="Arial"/>
              </a:rPr>
              <a:t>Características</a:t>
            </a:r>
            <a:r>
              <a:rPr lang="es-AR" b="1" spc="-15" dirty="0" smtClean="0">
                <a:latin typeface="Arial"/>
                <a:cs typeface="Arial"/>
              </a:rPr>
              <a:t> </a:t>
            </a:r>
            <a:r>
              <a:rPr lang="es-AR" b="1" spc="-5" dirty="0" smtClean="0">
                <a:latin typeface="Arial"/>
                <a:cs typeface="Arial"/>
              </a:rPr>
              <a:t>eléctricas</a:t>
            </a:r>
            <a:endParaRPr lang="es-AR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aisladores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deben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soportar</a:t>
            </a:r>
            <a:r>
              <a:rPr lang="es-AR" spc="-3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tensión</a:t>
            </a:r>
            <a:r>
              <a:rPr lang="es-AR" spc="-2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frecuencia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industrial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e</a:t>
            </a:r>
            <a:r>
              <a:rPr lang="es-AR" spc="-3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impulso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(de </a:t>
            </a:r>
            <a:r>
              <a:rPr lang="es-AR" spc="-38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maniobra </a:t>
            </a:r>
            <a:r>
              <a:rPr lang="es-AR" spc="-5" dirty="0" smtClean="0">
                <a:latin typeface="Arial"/>
                <a:cs typeface="Arial"/>
              </a:rPr>
              <a:t>y/o atmosféricos), tanto </a:t>
            </a:r>
            <a:r>
              <a:rPr lang="es-AR" dirty="0" smtClean="0">
                <a:latin typeface="Arial"/>
                <a:cs typeface="Arial"/>
              </a:rPr>
              <a:t>en </a:t>
            </a:r>
            <a:r>
              <a:rPr lang="es-AR" spc="-5" dirty="0" smtClean="0">
                <a:latin typeface="Arial"/>
                <a:cs typeface="Arial"/>
              </a:rPr>
              <a:t>seco como bajo lluvia. Influyen </a:t>
            </a:r>
            <a:r>
              <a:rPr lang="es-AR" dirty="0" smtClean="0">
                <a:latin typeface="Arial"/>
                <a:cs typeface="Arial"/>
              </a:rPr>
              <a:t>en la 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tensión </a:t>
            </a:r>
            <a:r>
              <a:rPr lang="es-AR" spc="-5" dirty="0" smtClean="0">
                <a:latin typeface="Arial"/>
                <a:cs typeface="Arial"/>
              </a:rPr>
              <a:t>resistida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forma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de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 electrodos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extremos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del aislador.</a:t>
            </a: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endParaRPr lang="en-US" spc="-5" dirty="0" smtClean="0">
              <a:latin typeface="Arial"/>
              <a:cs typeface="Arial"/>
            </a:endParaRPr>
          </a:p>
          <a:p>
            <a:pPr marL="12700" algn="just">
              <a:lnSpc>
                <a:spcPts val="1670"/>
              </a:lnSpc>
            </a:pP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característica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importante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radio-interferencia,</a:t>
            </a:r>
            <a:r>
              <a:rPr lang="es-AR" sz="1200" spc="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ligada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la</a:t>
            </a:r>
            <a:r>
              <a:rPr lang="es-AR" sz="1200" spc="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forma</a:t>
            </a:r>
            <a:r>
              <a:rPr lang="es-AR" sz="1200" spc="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del</a:t>
            </a: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720"/>
              </a:spcBef>
            </a:pPr>
            <a:r>
              <a:rPr lang="es-AR" sz="1200" spc="-5" dirty="0" smtClean="0">
                <a:latin typeface="Arial"/>
                <a:cs typeface="Arial"/>
              </a:rPr>
              <a:t>aislador,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su </a:t>
            </a:r>
            <a:r>
              <a:rPr lang="es-AR" sz="1200" spc="-5" dirty="0" smtClean="0">
                <a:latin typeface="Arial"/>
                <a:cs typeface="Arial"/>
              </a:rPr>
              <a:t>terminación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superficial,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electrodos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</a:t>
            </a:r>
            <a:r>
              <a:rPr lang="es-AR" sz="1200" spc="-5" dirty="0" err="1" smtClean="0">
                <a:latin typeface="Arial"/>
                <a:cs typeface="Arial"/>
              </a:rPr>
              <a:t>morsetería</a:t>
            </a:r>
            <a:r>
              <a:rPr lang="es-AR" sz="1200" spc="-5" dirty="0" smtClean="0">
                <a:latin typeface="Arial"/>
                <a:cs typeface="Arial"/>
              </a:rPr>
              <a:t>).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cadenas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especialmente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cuando</a:t>
            </a:r>
            <a:r>
              <a:rPr lang="es-AR" sz="1200" dirty="0" smtClean="0">
                <a:latin typeface="Arial"/>
                <a:cs typeface="Arial"/>
              </a:rPr>
              <a:t> 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número</a:t>
            </a:r>
            <a:r>
              <a:rPr lang="es-AR" sz="1200" dirty="0" smtClean="0">
                <a:latin typeface="Arial"/>
                <a:cs typeface="Arial"/>
              </a:rPr>
              <a:t> de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elementos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spc="-5" dirty="0" smtClean="0">
                <a:latin typeface="Arial"/>
                <a:cs typeface="Arial"/>
              </a:rPr>
              <a:t>elevado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repartición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debe </a:t>
            </a:r>
            <a:r>
              <a:rPr lang="es-AR" sz="1200" spc="-5" dirty="0" smtClean="0">
                <a:latin typeface="Arial"/>
                <a:cs typeface="Arial"/>
              </a:rPr>
              <a:t>ser controlada con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electrodos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adecuados,</a:t>
            </a:r>
            <a:r>
              <a:rPr lang="es-AR" sz="1200" dirty="0" smtClean="0">
                <a:latin typeface="Arial"/>
                <a:cs typeface="Arial"/>
              </a:rPr>
              <a:t> 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menos</a:t>
            </a:r>
            <a:r>
              <a:rPr lang="es-AR" sz="1200" dirty="0" smtClean="0">
                <a:latin typeface="Arial"/>
                <a:cs typeface="Arial"/>
              </a:rPr>
              <a:t> cuidadosamente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estudiada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fin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verificar que </a:t>
            </a:r>
            <a:r>
              <a:rPr lang="es-AR" sz="1200" dirty="0" smtClean="0">
                <a:latin typeface="Arial"/>
                <a:cs typeface="Arial"/>
              </a:rPr>
              <a:t>en el </a:t>
            </a:r>
            <a:r>
              <a:rPr lang="es-AR" sz="1200" spc="-5" dirty="0" smtClean="0">
                <a:latin typeface="Arial"/>
                <a:cs typeface="Arial"/>
              </a:rPr>
              <a:t>extremo crítico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necesidades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se presentan </a:t>
            </a:r>
            <a:r>
              <a:rPr lang="es-AR" sz="1200" dirty="0" smtClean="0">
                <a:latin typeface="Arial"/>
                <a:cs typeface="Arial"/>
              </a:rPr>
              <a:t>sean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correctamente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soportadas.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15"/>
              </a:spcBef>
            </a:pPr>
            <a:endParaRPr lang="es-AR" dirty="0" smtClean="0">
              <a:latin typeface="Arial"/>
              <a:cs typeface="Arial"/>
            </a:endParaRPr>
          </a:p>
          <a:p>
            <a:r>
              <a:rPr lang="es-AR" dirty="0" smtClean="0"/>
              <a:t>La geometría del perfil de los aisladores tiene mucha importancia en su buen  comportamiento en condiciones normales, bajo lluvia, y en condiciones de  contaminación salina que se presentan en las aplicaciones reales cerca del  mar o desiertos, o contaminación de polvos cerca de zonas industriales.</a:t>
            </a:r>
          </a:p>
          <a:p>
            <a:r>
              <a:rPr lang="es-AR" dirty="0" smtClean="0"/>
              <a:t>La contaminación puede ser lavada por la lluvia, pero en ciertos lugares no  llueve suficiente para que se produzca este efecto beneficioso, o la  contaminación es muy elevada, no hay duda de que la terminación  superficial del aislante es muy importante para que la adherencia del  contaminante sea menor, y reducir el efecto (aumentar la duración).</a:t>
            </a:r>
          </a:p>
          <a:p>
            <a:r>
              <a:rPr lang="es-AR" dirty="0" smtClean="0"/>
              <a:t>Una característica interesante de los materiales compuestos siliconados es  un cierto rechazo a la adherencia de los contaminantes, y/o al agua.</a:t>
            </a:r>
          </a:p>
          <a:p>
            <a:r>
              <a:rPr lang="es-AR" dirty="0" smtClean="0"/>
              <a:t>La resistencia a la contaminación exige aumentar la línea de fuga superficial  del aislador, esta se mide en mm/</a:t>
            </a:r>
            <a:r>
              <a:rPr lang="es-AR" dirty="0" err="1" smtClean="0"/>
              <a:t>kv</a:t>
            </a:r>
            <a:r>
              <a:rPr lang="es-AR" dirty="0" smtClean="0"/>
              <a:t> (fase tierra), y se recomiendan valores  que pasan de 20, 30 a 60, 70 mm/</a:t>
            </a:r>
            <a:r>
              <a:rPr lang="es-AR" dirty="0" err="1" smtClean="0"/>
              <a:t>kv</a:t>
            </a:r>
            <a:r>
              <a:rPr lang="es-AR" dirty="0" smtClean="0"/>
              <a:t> según la clasificación de la posible  contaminación ambiente.</a:t>
            </a: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39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70294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>
              <a:spcBef>
                <a:spcPts val="100"/>
              </a:spcBef>
            </a:pPr>
            <a:r>
              <a:rPr lang="es-AR" sz="1200" b="1" dirty="0" smtClean="0">
                <a:latin typeface="Arial"/>
                <a:cs typeface="Arial"/>
              </a:rPr>
              <a:t>5.7.4.Aisladores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suspensión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600"/>
              </a:lnSpc>
              <a:spcBef>
                <a:spcPts val="820"/>
              </a:spcBef>
            </a:pPr>
            <a:r>
              <a:rPr lang="es-AR" sz="1200" dirty="0" smtClean="0">
                <a:latin typeface="Arial"/>
                <a:cs typeface="Arial"/>
              </a:rPr>
              <a:t>Estos </a:t>
            </a:r>
            <a:r>
              <a:rPr lang="es-AR" sz="1200" spc="-5" dirty="0" smtClean="0">
                <a:latin typeface="Arial"/>
                <a:cs typeface="Arial"/>
              </a:rPr>
              <a:t>aisladores </a:t>
            </a:r>
            <a:r>
              <a:rPr lang="es-AR" sz="1200" dirty="0" smtClean="0">
                <a:latin typeface="Arial"/>
                <a:cs typeface="Arial"/>
              </a:rPr>
              <a:t>se usan </a:t>
            </a:r>
            <a:r>
              <a:rPr lang="es-AR" sz="1200" spc="-5" dirty="0" smtClean="0">
                <a:latin typeface="Arial"/>
                <a:cs typeface="Arial"/>
              </a:rPr>
              <a:t>casi exclusivamente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líneas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tensión superior 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66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err="1" smtClean="0">
                <a:latin typeface="Arial"/>
                <a:cs typeface="Arial"/>
              </a:rPr>
              <a:t>kv</a:t>
            </a:r>
            <a:r>
              <a:rPr lang="es-AR" sz="1200" spc="-5" dirty="0" smtClean="0">
                <a:latin typeface="Arial"/>
                <a:cs typeface="Arial"/>
              </a:rPr>
              <a:t>,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vanos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largos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con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pesados.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unidades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discos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modernos de </a:t>
            </a:r>
            <a:r>
              <a:rPr lang="es-AR" sz="1200" spc="-5" dirty="0" smtClean="0">
                <a:latin typeface="Arial"/>
                <a:cs typeface="Arial"/>
              </a:rPr>
              <a:t>caperuza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vástago </a:t>
            </a:r>
            <a:r>
              <a:rPr lang="es-AR" sz="1200" dirty="0" smtClean="0">
                <a:latin typeface="Arial"/>
                <a:cs typeface="Arial"/>
              </a:rPr>
              <a:t>han dado </a:t>
            </a:r>
            <a:r>
              <a:rPr lang="es-AR" sz="1200" spc="-5" dirty="0" smtClean="0">
                <a:latin typeface="Arial"/>
                <a:cs typeface="Arial"/>
              </a:rPr>
              <a:t>resultados muy satisfactorios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 han adoptado </a:t>
            </a:r>
            <a:r>
              <a:rPr lang="es-AR" sz="1200" spc="-5" dirty="0" smtClean="0">
                <a:latin typeface="Arial"/>
                <a:cs typeface="Arial"/>
              </a:rPr>
              <a:t>progresivamente para hacer frente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las necesidades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las </a:t>
            </a:r>
            <a:r>
              <a:rPr lang="es-AR" sz="1200" spc="-5" dirty="0" smtClean="0">
                <a:latin typeface="Arial"/>
                <a:cs typeface="Arial"/>
              </a:rPr>
              <a:t>más altas tensiones </a:t>
            </a:r>
            <a:r>
              <a:rPr lang="es-AR" sz="1200" dirty="0" smtClean="0">
                <a:latin typeface="Arial"/>
                <a:cs typeface="Arial"/>
              </a:rPr>
              <a:t>y de la </a:t>
            </a:r>
            <a:r>
              <a:rPr lang="es-AR" sz="1200" spc="-5" dirty="0" smtClean="0">
                <a:latin typeface="Arial"/>
                <a:cs typeface="Arial"/>
              </a:rPr>
              <a:t>construcción más </a:t>
            </a:r>
            <a:r>
              <a:rPr lang="es-AR" sz="1200" dirty="0" smtClean="0">
                <a:latin typeface="Arial"/>
                <a:cs typeface="Arial"/>
              </a:rPr>
              <a:t>pesada, con </a:t>
            </a:r>
            <a:r>
              <a:rPr lang="es-AR" sz="1200" spc="-5" dirty="0" smtClean="0">
                <a:latin typeface="Arial"/>
                <a:cs typeface="Arial"/>
              </a:rPr>
              <a:t>simplicidad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economía.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tensión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arco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por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contorno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cadenas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suspensión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casi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proporcional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distancia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aire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aproximadamente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igual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arco </a:t>
            </a:r>
            <a:r>
              <a:rPr lang="es-AR" sz="1200" dirty="0" smtClean="0">
                <a:latin typeface="Arial"/>
                <a:cs typeface="Arial"/>
              </a:rPr>
              <a:t>entre </a:t>
            </a:r>
            <a:r>
              <a:rPr lang="es-AR" sz="1200" spc="-5" dirty="0" smtClean="0">
                <a:latin typeface="Arial"/>
                <a:cs typeface="Arial"/>
              </a:rPr>
              <a:t>varillas </a:t>
            </a:r>
            <a:r>
              <a:rPr lang="es-AR" sz="1200" dirty="0" smtClean="0">
                <a:latin typeface="Arial"/>
                <a:cs typeface="Arial"/>
              </a:rPr>
              <a:t>con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misma distancia, </a:t>
            </a:r>
            <a:r>
              <a:rPr lang="es-AR" sz="1200" dirty="0" smtClean="0">
                <a:latin typeface="Arial"/>
                <a:cs typeface="Arial"/>
              </a:rPr>
              <a:t>a 60 </a:t>
            </a:r>
            <a:r>
              <a:rPr lang="es-AR" sz="1200" spc="-10" dirty="0" err="1" smtClean="0">
                <a:latin typeface="Arial"/>
                <a:cs typeface="Arial"/>
              </a:rPr>
              <a:t>hz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 con las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sobretensiones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originan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maniobras.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4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práctica,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número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discos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unidades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que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conforman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cadena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aisladores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aproximadamente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proporcional</a:t>
            </a:r>
            <a:r>
              <a:rPr lang="es-AR" sz="1200" dirty="0" smtClean="0">
                <a:latin typeface="Arial"/>
                <a:cs typeface="Arial"/>
              </a:rPr>
              <a:t> 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tensión,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ligero </a:t>
            </a:r>
            <a:r>
              <a:rPr lang="es-AR" sz="1200" dirty="0" smtClean="0">
                <a:latin typeface="Arial"/>
                <a:cs typeface="Arial"/>
              </a:rPr>
              <a:t> aumento </a:t>
            </a:r>
            <a:r>
              <a:rPr lang="es-AR" sz="1200" spc="-5" dirty="0" smtClean="0">
                <a:latin typeface="Arial"/>
                <a:cs typeface="Arial"/>
              </a:rPr>
              <a:t>para las tensiones </a:t>
            </a:r>
            <a:r>
              <a:rPr lang="es-AR" sz="1200" spc="-10" dirty="0" smtClean="0">
                <a:latin typeface="Arial"/>
                <a:cs typeface="Arial"/>
              </a:rPr>
              <a:t>más </a:t>
            </a:r>
            <a:r>
              <a:rPr lang="es-AR" sz="1200" spc="-5" dirty="0" smtClean="0">
                <a:latin typeface="Arial"/>
                <a:cs typeface="Arial"/>
              </a:rPr>
              <a:t>altas </a:t>
            </a:r>
            <a:r>
              <a:rPr lang="es-AR" sz="1200" dirty="0" smtClean="0">
                <a:latin typeface="Arial"/>
                <a:cs typeface="Arial"/>
              </a:rPr>
              <a:t>y con </a:t>
            </a:r>
            <a:r>
              <a:rPr lang="es-AR" sz="1200" spc="-5" dirty="0" smtClean="0">
                <a:latin typeface="Arial"/>
                <a:cs typeface="Arial"/>
              </a:rPr>
              <a:t>cierto margen </a:t>
            </a:r>
            <a:r>
              <a:rPr lang="es-AR" sz="1200" dirty="0" smtClean="0">
                <a:latin typeface="Arial"/>
                <a:cs typeface="Arial"/>
              </a:rPr>
              <a:t>en la </a:t>
            </a:r>
            <a:r>
              <a:rPr lang="es-AR" sz="1200" spc="-5" dirty="0" smtClean="0">
                <a:latin typeface="Arial"/>
                <a:cs typeface="Arial"/>
              </a:rPr>
              <a:t>longitud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cada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unidad.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12065" algn="just">
              <a:lnSpc>
                <a:spcPct val="142900"/>
              </a:lnSpc>
              <a:spcBef>
                <a:spcPts val="830"/>
              </a:spcBef>
            </a:pPr>
            <a:r>
              <a:rPr lang="es-AR" sz="1200" dirty="0" smtClean="0">
                <a:latin typeface="Arial"/>
                <a:cs typeface="Arial"/>
              </a:rPr>
              <a:t>Para la </a:t>
            </a:r>
            <a:r>
              <a:rPr lang="es-AR" sz="1200" spc="-5" dirty="0" smtClean="0">
                <a:latin typeface="Arial"/>
                <a:cs typeface="Arial"/>
              </a:rPr>
              <a:t>tensión </a:t>
            </a:r>
            <a:r>
              <a:rPr lang="es-AR" sz="1200" dirty="0" smtClean="0">
                <a:latin typeface="Arial"/>
                <a:cs typeface="Arial"/>
              </a:rPr>
              <a:t>de 66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dirty="0" smtClean="0">
                <a:latin typeface="Arial"/>
                <a:cs typeface="Arial"/>
              </a:rPr>
              <a:t> se </a:t>
            </a:r>
            <a:r>
              <a:rPr lang="es-AR" sz="1200" spc="-5" dirty="0" smtClean="0">
                <a:latin typeface="Arial"/>
                <a:cs typeface="Arial"/>
              </a:rPr>
              <a:t>usan </a:t>
            </a:r>
            <a:r>
              <a:rPr lang="es-AR" sz="1200" dirty="0" smtClean="0">
                <a:latin typeface="Arial"/>
                <a:cs typeface="Arial"/>
              </a:rPr>
              <a:t>de 4 a 5 </a:t>
            </a:r>
            <a:r>
              <a:rPr lang="es-AR" sz="1200" spc="-5" dirty="0" smtClean="0">
                <a:latin typeface="Arial"/>
                <a:cs typeface="Arial"/>
              </a:rPr>
              <a:t>unidades, </a:t>
            </a:r>
            <a:r>
              <a:rPr lang="es-AR" sz="1200" dirty="0" smtClean="0">
                <a:latin typeface="Arial"/>
                <a:cs typeface="Arial"/>
              </a:rPr>
              <a:t>para 110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dirty="0" smtClean="0">
                <a:latin typeface="Arial"/>
                <a:cs typeface="Arial"/>
              </a:rPr>
              <a:t> de 7 a </a:t>
            </a:r>
            <a:r>
              <a:rPr lang="es-AR" sz="1200" spc="-10" dirty="0" smtClean="0">
                <a:latin typeface="Arial"/>
                <a:cs typeface="Arial"/>
              </a:rPr>
              <a:t>8,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para 132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8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10,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154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9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11, </a:t>
            </a:r>
            <a:r>
              <a:rPr lang="es-AR" sz="1200" dirty="0" smtClean="0">
                <a:latin typeface="Arial"/>
                <a:cs typeface="Arial"/>
              </a:rPr>
              <a:t>para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220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err="1" smtClean="0">
                <a:latin typeface="Arial"/>
                <a:cs typeface="Arial"/>
              </a:rPr>
              <a:t>kv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10" dirty="0" smtClean="0">
                <a:latin typeface="Arial"/>
                <a:cs typeface="Arial"/>
              </a:rPr>
              <a:t>14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20.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r>
              <a:rPr lang="es-AR" sz="1200" dirty="0" smtClean="0">
                <a:latin typeface="Arial"/>
                <a:cs typeface="Arial"/>
              </a:rPr>
              <a:t>Las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unidades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discos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modernos</a:t>
            </a:r>
            <a:r>
              <a:rPr lang="es-AR" sz="1200" spc="229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tienen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resistencia</a:t>
            </a:r>
            <a:r>
              <a:rPr lang="es-AR" sz="1200" spc="2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máxima</a:t>
            </a:r>
            <a:r>
              <a:rPr lang="es-AR" sz="1200" spc="2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</a:p>
          <a:p>
            <a:pPr marL="12700">
              <a:lnSpc>
                <a:spcPts val="1670"/>
              </a:lnSpc>
            </a:pPr>
            <a:r>
              <a:rPr lang="es-AR" sz="1200" dirty="0" smtClean="0">
                <a:latin typeface="Arial"/>
                <a:cs typeface="Arial"/>
              </a:rPr>
              <a:t>15.000 </a:t>
            </a:r>
            <a:r>
              <a:rPr lang="es-AR" sz="1200" spc="-5" dirty="0" smtClean="0">
                <a:latin typeface="Arial"/>
                <a:cs typeface="Arial"/>
              </a:rPr>
              <a:t>libras (6800 </a:t>
            </a:r>
            <a:r>
              <a:rPr lang="es-AR" sz="1200" dirty="0" smtClean="0">
                <a:latin typeface="Arial"/>
                <a:cs typeface="Arial"/>
              </a:rPr>
              <a:t>Kg). El promedio de cualquier </a:t>
            </a:r>
            <a:r>
              <a:rPr lang="es-AR" sz="1200" spc="-5" dirty="0" smtClean="0">
                <a:latin typeface="Arial"/>
                <a:cs typeface="Arial"/>
              </a:rPr>
              <a:t>partida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estos discos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resiste generalmente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prueba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1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tracción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15000 libras (6800 </a:t>
            </a:r>
            <a:r>
              <a:rPr lang="es-AR" sz="1200" dirty="0" smtClean="0">
                <a:latin typeface="Arial"/>
                <a:cs typeface="Arial"/>
              </a:rPr>
              <a:t>Kg) y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muchas </a:t>
            </a:r>
            <a:r>
              <a:rPr lang="es-AR" sz="1200" spc="-5" dirty="0" smtClean="0">
                <a:latin typeface="Arial"/>
                <a:cs typeface="Arial"/>
              </a:rPr>
              <a:t>unidades </a:t>
            </a:r>
            <a:r>
              <a:rPr lang="es-AR" sz="1200" dirty="0" smtClean="0">
                <a:latin typeface="Arial"/>
                <a:cs typeface="Arial"/>
              </a:rPr>
              <a:t>alcanzan un </a:t>
            </a:r>
            <a:r>
              <a:rPr lang="es-AR" sz="1200" spc="-5" dirty="0" smtClean="0">
                <a:latin typeface="Arial"/>
                <a:cs typeface="Arial"/>
              </a:rPr>
              <a:t>25% más </a:t>
            </a:r>
            <a:r>
              <a:rPr lang="es-AR" sz="1200" dirty="0" smtClean="0">
                <a:latin typeface="Arial"/>
                <a:cs typeface="Arial"/>
              </a:rPr>
              <a:t>que </a:t>
            </a:r>
            <a:r>
              <a:rPr lang="es-AR" sz="1200" spc="-5" dirty="0" smtClean="0">
                <a:latin typeface="Arial"/>
                <a:cs typeface="Arial"/>
              </a:rPr>
              <a:t>dicha cifra. </a:t>
            </a:r>
            <a:r>
              <a:rPr lang="es-AR" sz="1200" spc="-10" dirty="0" smtClean="0">
                <a:latin typeface="Arial"/>
                <a:cs typeface="Arial"/>
              </a:rPr>
              <a:t>Es </a:t>
            </a:r>
            <a:r>
              <a:rPr lang="es-AR" sz="1200" dirty="0" smtClean="0">
                <a:latin typeface="Arial"/>
                <a:cs typeface="Arial"/>
              </a:rPr>
              <a:t>probable que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estos discos, bien construido, resista una carga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10.000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12.000 </a:t>
            </a:r>
            <a:r>
              <a:rPr lang="es-AR" sz="1200" dirty="0" smtClean="0">
                <a:latin typeface="Arial"/>
                <a:cs typeface="Arial"/>
              </a:rPr>
              <a:t> libras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(de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4.536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5.400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kg)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durante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varios</a:t>
            </a:r>
            <a:r>
              <a:rPr lang="es-AR" sz="1200" spc="-5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días</a:t>
            </a:r>
            <a:r>
              <a:rPr lang="es-AR" sz="1200" spc="-6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sin</a:t>
            </a:r>
            <a:r>
              <a:rPr lang="es-AR" sz="1200" spc="-7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fallar.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Se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recomienda</a:t>
            </a:r>
            <a:r>
              <a:rPr lang="es-AR" sz="1200" spc="-6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carga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máxima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seguridad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0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5.000</a:t>
            </a:r>
            <a:r>
              <a:rPr lang="es-AR" sz="1200" spc="9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6.000</a:t>
            </a:r>
            <a:r>
              <a:rPr lang="es-AR" sz="1200" spc="9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libras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(2.270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2.700</a:t>
            </a:r>
            <a:r>
              <a:rPr lang="es-AR" sz="1200" spc="1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kg),</a:t>
            </a:r>
            <a:r>
              <a:rPr lang="es-AR" sz="1200" spc="10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 que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representa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factor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seguridad</a:t>
            </a:r>
            <a:r>
              <a:rPr lang="es-AR" sz="1200" spc="114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2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</a:t>
            </a:r>
            <a:r>
              <a:rPr lang="es-AR" sz="1200" spc="120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mínimo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12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prueba</a:t>
            </a:r>
            <a:endParaRPr lang="es-AR" sz="1200" dirty="0" smtClean="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lang="es-AR" sz="1200" spc="-5" dirty="0" smtClean="0">
                <a:latin typeface="Arial"/>
                <a:cs typeface="Arial"/>
              </a:rPr>
              <a:t>carga-tiempo</a:t>
            </a: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40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28331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300" algn="just"/>
            <a:r>
              <a:rPr lang="es-AR" sz="1200" b="1" dirty="0" smtClean="0">
                <a:latin typeface="Arial"/>
                <a:cs typeface="Arial"/>
              </a:rPr>
              <a:t>5.7.5.Aisladores</a:t>
            </a:r>
            <a:r>
              <a:rPr lang="es-AR" sz="1200" b="1" spc="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 soporte</a:t>
            </a:r>
            <a:r>
              <a:rPr lang="es-AR" sz="1200" b="1" spc="10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o </a:t>
            </a:r>
            <a:r>
              <a:rPr lang="es-AR" sz="1200" b="1" spc="-5" dirty="0" smtClean="0">
                <a:latin typeface="Arial"/>
                <a:cs typeface="Arial"/>
              </a:rPr>
              <a:t>aisladores rígidos</a:t>
            </a:r>
            <a:endParaRPr lang="es-AR" sz="1200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437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aisladores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soporte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4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utilizan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para</a:t>
            </a:r>
            <a:r>
              <a:rPr lang="es-AR" sz="1200" spc="-2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aislar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4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soportar</a:t>
            </a:r>
            <a:r>
              <a:rPr lang="es-AR" sz="1200" spc="-3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las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barras</a:t>
            </a:r>
            <a:r>
              <a:rPr lang="es-AR" sz="1200" spc="-3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sólidas </a:t>
            </a:r>
            <a:r>
              <a:rPr lang="es-AR" sz="1200" spc="-38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partes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conductoras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aparatos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montados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sobre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construcciones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metálicas.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05"/>
              </a:spcBef>
            </a:pPr>
            <a:r>
              <a:rPr lang="es-AR" sz="1200" dirty="0" smtClean="0">
                <a:latin typeface="Arial"/>
                <a:cs typeface="Arial"/>
              </a:rPr>
              <a:t>Están </a:t>
            </a:r>
            <a:r>
              <a:rPr lang="es-AR" sz="1200" spc="-5" dirty="0" smtClean="0">
                <a:latin typeface="Arial"/>
                <a:cs typeface="Arial"/>
              </a:rPr>
              <a:t>previstos </a:t>
            </a:r>
            <a:r>
              <a:rPr lang="es-AR" sz="1200" dirty="0" smtClean="0">
                <a:latin typeface="Arial"/>
                <a:cs typeface="Arial"/>
              </a:rPr>
              <a:t>de una base que </a:t>
            </a:r>
            <a:r>
              <a:rPr lang="es-AR" sz="1200" spc="-5" dirty="0" smtClean="0">
                <a:latin typeface="Arial"/>
                <a:cs typeface="Arial"/>
              </a:rPr>
              <a:t>puede fijarse </a:t>
            </a:r>
            <a:r>
              <a:rPr lang="es-AR" sz="1200" dirty="0" smtClean="0">
                <a:latin typeface="Arial"/>
                <a:cs typeface="Arial"/>
              </a:rPr>
              <a:t>a las </a:t>
            </a:r>
            <a:r>
              <a:rPr lang="es-AR" sz="1200" spc="-5" dirty="0" smtClean="0">
                <a:latin typeface="Arial"/>
                <a:cs typeface="Arial"/>
              </a:rPr>
              <a:t>estructuras puestas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tierra y en su </a:t>
            </a:r>
            <a:r>
              <a:rPr lang="es-AR" sz="1200" spc="-5" dirty="0" smtClean="0">
                <a:latin typeface="Arial"/>
                <a:cs typeface="Arial"/>
              </a:rPr>
              <a:t>parte </a:t>
            </a:r>
            <a:r>
              <a:rPr lang="es-AR" sz="1200" dirty="0" smtClean="0">
                <a:latin typeface="Arial"/>
                <a:cs typeface="Arial"/>
              </a:rPr>
              <a:t>superior tienen un </a:t>
            </a:r>
            <a:r>
              <a:rPr lang="es-AR" sz="1200" spc="-5" dirty="0" smtClean="0">
                <a:latin typeface="Arial"/>
                <a:cs typeface="Arial"/>
              </a:rPr>
              <a:t>dispositivo </a:t>
            </a:r>
            <a:r>
              <a:rPr lang="es-AR" sz="1200" dirty="0" smtClean="0">
                <a:latin typeface="Arial"/>
                <a:cs typeface="Arial"/>
              </a:rPr>
              <a:t>para la </a:t>
            </a:r>
            <a:r>
              <a:rPr lang="es-AR" sz="1200" spc="-5" dirty="0" smtClean="0">
                <a:latin typeface="Arial"/>
                <a:cs typeface="Arial"/>
              </a:rPr>
              <a:t>sujeción </a:t>
            </a:r>
            <a:r>
              <a:rPr lang="es-AR" sz="1200" dirty="0" smtClean="0">
                <a:latin typeface="Arial"/>
                <a:cs typeface="Arial"/>
              </a:rPr>
              <a:t>a la barra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o </a:t>
            </a:r>
            <a:r>
              <a:rPr lang="es-AR" sz="1200" spc="-5" dirty="0" smtClean="0">
                <a:latin typeface="Arial"/>
                <a:cs typeface="Arial"/>
              </a:rPr>
              <a:t>elemento conductor que </a:t>
            </a:r>
            <a:r>
              <a:rPr lang="es-AR" sz="1200" dirty="0" smtClean="0">
                <a:latin typeface="Arial"/>
                <a:cs typeface="Arial"/>
              </a:rPr>
              <a:t>se desea </a:t>
            </a:r>
            <a:r>
              <a:rPr lang="es-AR" sz="1200" spc="-5" dirty="0" smtClean="0">
                <a:latin typeface="Arial"/>
                <a:cs typeface="Arial"/>
              </a:rPr>
              <a:t>aislar.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instalaciones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alta tensión </a:t>
            </a:r>
            <a:r>
              <a:rPr lang="es-AR" sz="1200" dirty="0" smtClean="0">
                <a:latin typeface="Arial"/>
                <a:cs typeface="Arial"/>
              </a:rPr>
              <a:t> se </a:t>
            </a:r>
            <a:r>
              <a:rPr lang="es-AR" sz="1200" spc="-5" dirty="0" smtClean="0">
                <a:latin typeface="Arial"/>
                <a:cs typeface="Arial"/>
              </a:rPr>
              <a:t>utilizan aisladores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soporte formados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varias </a:t>
            </a:r>
            <a:r>
              <a:rPr lang="es-AR" sz="1200" dirty="0" smtClean="0">
                <a:latin typeface="Arial"/>
                <a:cs typeface="Arial"/>
              </a:rPr>
              <a:t>unidades individuales 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que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se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fijan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unas sobre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otras.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241300" algn="just"/>
            <a:r>
              <a:rPr lang="es-AR" sz="1200" b="1" dirty="0" smtClean="0">
                <a:latin typeface="Arial"/>
                <a:cs typeface="Arial"/>
              </a:rPr>
              <a:t>5.8.  </a:t>
            </a:r>
            <a:r>
              <a:rPr lang="es-AR" sz="1200" b="1" spc="65" dirty="0" smtClean="0">
                <a:latin typeface="Arial"/>
                <a:cs typeface="Arial"/>
              </a:rPr>
              <a:t> </a:t>
            </a:r>
            <a:r>
              <a:rPr lang="es-AR" sz="1200" b="1" dirty="0" smtClean="0">
                <a:latin typeface="Arial"/>
                <a:cs typeface="Arial"/>
              </a:rPr>
              <a:t>Sistema</a:t>
            </a:r>
            <a:r>
              <a:rPr lang="es-AR" sz="1200" b="1" spc="-10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de</a:t>
            </a:r>
            <a:r>
              <a:rPr lang="es-AR" sz="1200" b="1" spc="-1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Puesta</a:t>
            </a:r>
            <a:r>
              <a:rPr lang="es-AR" sz="1200" b="1" dirty="0" smtClean="0">
                <a:latin typeface="Arial"/>
                <a:cs typeface="Arial"/>
              </a:rPr>
              <a:t> a</a:t>
            </a:r>
            <a:r>
              <a:rPr lang="es-AR" sz="1200" b="1" spc="-15" dirty="0" smtClean="0">
                <a:latin typeface="Arial"/>
                <a:cs typeface="Arial"/>
              </a:rPr>
              <a:t> </a:t>
            </a:r>
            <a:r>
              <a:rPr lang="es-AR" sz="1200" b="1" spc="-5" dirty="0" smtClean="0">
                <a:latin typeface="Arial"/>
                <a:cs typeface="Arial"/>
              </a:rPr>
              <a:t>tierra</a:t>
            </a:r>
            <a:endParaRPr lang="es-AR" sz="1200" dirty="0" smtClean="0">
              <a:latin typeface="Arial"/>
              <a:cs typeface="Arial"/>
            </a:endParaRPr>
          </a:p>
          <a:p>
            <a:pPr marL="12700" marR="6350" algn="just">
              <a:lnSpc>
                <a:spcPct val="143600"/>
              </a:lnSpc>
              <a:spcBef>
                <a:spcPts val="815"/>
              </a:spcBef>
            </a:pP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sistema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puesta </a:t>
            </a:r>
            <a:r>
              <a:rPr lang="es-AR" sz="1200" dirty="0" smtClean="0">
                <a:latin typeface="Arial"/>
                <a:cs typeface="Arial"/>
              </a:rPr>
              <a:t>a </a:t>
            </a:r>
            <a:r>
              <a:rPr lang="es-AR" sz="1200" spc="-5" dirty="0" smtClean="0">
                <a:latin typeface="Arial"/>
                <a:cs typeface="Arial"/>
              </a:rPr>
              <a:t>tierra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una subestación deberá </a:t>
            </a:r>
            <a:r>
              <a:rPr lang="es-AR" sz="1200" dirty="0" smtClean="0">
                <a:latin typeface="Arial"/>
                <a:cs typeface="Arial"/>
              </a:rPr>
              <a:t>ser diseñado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manera </a:t>
            </a:r>
            <a:r>
              <a:rPr lang="es-AR" sz="1200" spc="-5" dirty="0" smtClean="0">
                <a:latin typeface="Arial"/>
                <a:cs typeface="Arial"/>
              </a:rPr>
              <a:t>tal </a:t>
            </a:r>
            <a:r>
              <a:rPr lang="es-AR" sz="1200" dirty="0" smtClean="0">
                <a:latin typeface="Arial"/>
                <a:cs typeface="Arial"/>
              </a:rPr>
              <a:t>que se disponga de las </a:t>
            </a:r>
            <a:r>
              <a:rPr lang="es-AR" sz="1200" spc="-10" dirty="0" smtClean="0">
                <a:latin typeface="Arial"/>
                <a:cs typeface="Arial"/>
              </a:rPr>
              <a:t>máximas </a:t>
            </a:r>
            <a:r>
              <a:rPr lang="es-AR" sz="1200" spc="-5" dirty="0" smtClean="0">
                <a:latin typeface="Arial"/>
                <a:cs typeface="Arial"/>
              </a:rPr>
              <a:t>condiciones </a:t>
            </a:r>
            <a:r>
              <a:rPr lang="es-AR" sz="1200" dirty="0" smtClean="0">
                <a:latin typeface="Arial"/>
                <a:cs typeface="Arial"/>
              </a:rPr>
              <a:t>de seguridad para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personal </a:t>
            </a:r>
            <a:r>
              <a:rPr lang="es-AR" sz="1200" dirty="0" smtClean="0">
                <a:latin typeface="Arial"/>
                <a:cs typeface="Arial"/>
              </a:rPr>
              <a:t>y los </a:t>
            </a:r>
            <a:r>
              <a:rPr lang="es-AR" sz="1200" spc="-5" dirty="0" smtClean="0">
                <a:latin typeface="Arial"/>
                <a:cs typeface="Arial"/>
              </a:rPr>
              <a:t>equipos. </a:t>
            </a:r>
            <a:r>
              <a:rPr lang="es-AR" sz="1200" dirty="0" smtClean="0">
                <a:latin typeface="Arial"/>
                <a:cs typeface="Arial"/>
              </a:rPr>
              <a:t>El </a:t>
            </a:r>
            <a:r>
              <a:rPr lang="es-AR" sz="1200" spc="-5" dirty="0" smtClean="0">
                <a:latin typeface="Arial"/>
                <a:cs typeface="Arial"/>
              </a:rPr>
              <a:t>sistema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puesta </a:t>
            </a:r>
            <a:r>
              <a:rPr lang="es-AR" sz="1200" dirty="0" smtClean="0">
                <a:latin typeface="Arial"/>
                <a:cs typeface="Arial"/>
              </a:rPr>
              <a:t>a tierra empleado en </a:t>
            </a:r>
            <a:r>
              <a:rPr lang="es-AR" sz="1200" spc="-5" dirty="0" smtClean="0">
                <a:latin typeface="Arial"/>
                <a:cs typeface="Arial"/>
              </a:rPr>
              <a:t>las 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subestaciones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es</a:t>
            </a:r>
            <a:r>
              <a:rPr lang="es-AR" sz="1200" spc="-5" dirty="0" smtClean="0">
                <a:latin typeface="Arial"/>
                <a:cs typeface="Arial"/>
              </a:rPr>
              <a:t> 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tipo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malla.</a:t>
            </a:r>
            <a:endParaRPr lang="es-AR" sz="12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43400"/>
              </a:lnSpc>
              <a:spcBef>
                <a:spcPts val="819"/>
              </a:spcBef>
            </a:pP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malla </a:t>
            </a:r>
            <a:r>
              <a:rPr lang="es-AR" sz="1200" dirty="0" smtClean="0">
                <a:latin typeface="Arial"/>
                <a:cs typeface="Arial"/>
              </a:rPr>
              <a:t>de tierra </a:t>
            </a:r>
            <a:r>
              <a:rPr lang="es-AR" sz="1200" spc="-10" dirty="0" smtClean="0">
                <a:latin typeface="Arial"/>
                <a:cs typeface="Arial"/>
              </a:rPr>
              <a:t>de </a:t>
            </a:r>
            <a:r>
              <a:rPr lang="es-AR" sz="1200" dirty="0" smtClean="0">
                <a:latin typeface="Arial"/>
                <a:cs typeface="Arial"/>
              </a:rPr>
              <a:t>una </a:t>
            </a:r>
            <a:r>
              <a:rPr lang="es-AR" sz="1200" spc="-5" dirty="0" smtClean="0">
                <a:latin typeface="Arial"/>
                <a:cs typeface="Arial"/>
              </a:rPr>
              <a:t>subestación consiste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conductores </a:t>
            </a:r>
            <a:r>
              <a:rPr lang="es-AR" sz="1200" dirty="0" smtClean="0">
                <a:latin typeface="Arial"/>
                <a:cs typeface="Arial"/>
              </a:rPr>
              <a:t>y </a:t>
            </a:r>
            <a:r>
              <a:rPr lang="es-AR" sz="1200" spc="-5" dirty="0" smtClean="0">
                <a:latin typeface="Arial"/>
                <a:cs typeface="Arial"/>
              </a:rPr>
              <a:t>electrodos </a:t>
            </a:r>
            <a:r>
              <a:rPr lang="es-AR" sz="1200" dirty="0" smtClean="0">
                <a:latin typeface="Arial"/>
                <a:cs typeface="Arial"/>
              </a:rPr>
              <a:t> enterrados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una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profundidad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adecuada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superficie</a:t>
            </a:r>
            <a:r>
              <a:rPr lang="es-AR" sz="1200" dirty="0" smtClean="0">
                <a:latin typeface="Arial"/>
                <a:cs typeface="Arial"/>
              </a:rPr>
              <a:t> del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terreno</a:t>
            </a:r>
            <a:r>
              <a:rPr lang="es-AR" sz="1200" dirty="0" smtClean="0">
                <a:latin typeface="Arial"/>
                <a:cs typeface="Arial"/>
              </a:rPr>
              <a:t> y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dispuestos </a:t>
            </a:r>
            <a:r>
              <a:rPr lang="es-AR" sz="1200" dirty="0" smtClean="0">
                <a:latin typeface="Arial"/>
                <a:cs typeface="Arial"/>
              </a:rPr>
              <a:t>en </a:t>
            </a:r>
            <a:r>
              <a:rPr lang="es-AR" sz="1200" spc="-5" dirty="0" smtClean="0">
                <a:latin typeface="Arial"/>
                <a:cs typeface="Arial"/>
              </a:rPr>
              <a:t>forma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cuadrículas (mallas). Los principales parámetros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37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la </a:t>
            </a:r>
            <a:r>
              <a:rPr lang="es-AR" sz="1200" spc="-5" dirty="0" smtClean="0">
                <a:latin typeface="Arial"/>
                <a:cs typeface="Arial"/>
              </a:rPr>
              <a:t>misma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son:</a:t>
            </a:r>
            <a:endParaRPr lang="es-AR" sz="1200" dirty="0" smtClean="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Longitud</a:t>
            </a:r>
            <a:r>
              <a:rPr lang="es-AR" sz="1200" spc="-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calibre</a:t>
            </a:r>
            <a:r>
              <a:rPr lang="es-AR" sz="1200" spc="-10" dirty="0" smtClean="0">
                <a:latin typeface="Arial"/>
                <a:cs typeface="Arial"/>
              </a:rPr>
              <a:t> 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los</a:t>
            </a:r>
            <a:r>
              <a:rPr lang="es-AR" sz="120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conductores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10" dirty="0" smtClean="0">
                <a:latin typeface="Arial"/>
                <a:cs typeface="Arial"/>
              </a:rPr>
              <a:t>de</a:t>
            </a:r>
            <a:r>
              <a:rPr lang="es-AR" sz="1200" spc="5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tierra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Longitud,</a:t>
            </a:r>
            <a:r>
              <a:rPr lang="es-AR" sz="1200" spc="-5" dirty="0" smtClean="0">
                <a:latin typeface="Arial"/>
                <a:cs typeface="Arial"/>
              </a:rPr>
              <a:t> calibre</a:t>
            </a:r>
            <a:r>
              <a:rPr lang="es-AR" sz="1200" dirty="0" smtClean="0">
                <a:latin typeface="Arial"/>
                <a:cs typeface="Arial"/>
              </a:rPr>
              <a:t> y</a:t>
            </a:r>
            <a:r>
              <a:rPr lang="es-AR" sz="1200" spc="-25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cantidad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de </a:t>
            </a:r>
            <a:r>
              <a:rPr lang="es-AR" sz="1200" spc="-5" dirty="0" smtClean="0">
                <a:latin typeface="Arial"/>
                <a:cs typeface="Arial"/>
              </a:rPr>
              <a:t>los electrodos</a:t>
            </a:r>
            <a:r>
              <a:rPr lang="es-AR" sz="1200" dirty="0" smtClean="0">
                <a:latin typeface="Arial"/>
                <a:cs typeface="Arial"/>
              </a:rPr>
              <a:t> de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tierra.</a:t>
            </a:r>
            <a:endParaRPr lang="es-AR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1200" dirty="0" smtClean="0">
                <a:latin typeface="Arial"/>
                <a:cs typeface="Arial"/>
              </a:rPr>
              <a:t>Profundidad </a:t>
            </a:r>
            <a:r>
              <a:rPr lang="es-AR" sz="1200" spc="-5" dirty="0" smtClean="0">
                <a:latin typeface="Arial"/>
                <a:cs typeface="Arial"/>
              </a:rPr>
              <a:t>de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enterramiento </a:t>
            </a:r>
            <a:r>
              <a:rPr lang="es-AR" sz="1200" dirty="0" smtClean="0">
                <a:latin typeface="Arial"/>
                <a:cs typeface="Arial"/>
              </a:rPr>
              <a:t>del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spc="-5" dirty="0" smtClean="0">
                <a:latin typeface="Arial"/>
                <a:cs typeface="Arial"/>
              </a:rPr>
              <a:t>conductor</a:t>
            </a:r>
            <a:r>
              <a:rPr lang="es-AR" sz="1200" spc="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y</a:t>
            </a:r>
            <a:r>
              <a:rPr lang="es-AR" sz="1200" spc="-10" dirty="0" smtClean="0">
                <a:latin typeface="Arial"/>
                <a:cs typeface="Arial"/>
              </a:rPr>
              <a:t> </a:t>
            </a:r>
            <a:r>
              <a:rPr lang="es-AR" sz="1200" dirty="0" smtClean="0">
                <a:latin typeface="Arial"/>
                <a:cs typeface="Arial"/>
              </a:rPr>
              <a:t>los</a:t>
            </a:r>
            <a:r>
              <a:rPr lang="es-AR" sz="1200" spc="-5" dirty="0" smtClean="0">
                <a:latin typeface="Arial"/>
                <a:cs typeface="Arial"/>
              </a:rPr>
              <a:t> electrodos</a:t>
            </a: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lang="es-AR" spc="-5" dirty="0" smtClean="0">
                <a:latin typeface="Arial"/>
                <a:cs typeface="Arial"/>
              </a:rPr>
              <a:t>Espaciamiento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entre</a:t>
            </a:r>
            <a:r>
              <a:rPr lang="es-AR" spc="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conductores</a:t>
            </a:r>
            <a:r>
              <a:rPr lang="es-AR" spc="1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de</a:t>
            </a:r>
            <a:r>
              <a:rPr lang="es-AR" spc="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tierra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contiguos</a:t>
            </a:r>
            <a:endParaRPr lang="es-AR" dirty="0" smtClean="0">
              <a:latin typeface="Arial"/>
              <a:cs typeface="Arial"/>
            </a:endParaRPr>
          </a:p>
          <a:p>
            <a:pPr marL="469265" marR="6985" indent="-228600">
              <a:spcBef>
                <a:spcPts val="19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pc="-5" dirty="0" smtClean="0">
                <a:latin typeface="Arial"/>
                <a:cs typeface="Arial"/>
              </a:rPr>
              <a:t>Tipos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6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conexiones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entre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conductores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tierra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entre</a:t>
            </a:r>
            <a:r>
              <a:rPr lang="es-AR" spc="-6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sí</a:t>
            </a:r>
            <a:r>
              <a:rPr lang="es-AR" spc="-4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5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entre</a:t>
            </a:r>
            <a:r>
              <a:rPr lang="es-AR" spc="-4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los </a:t>
            </a:r>
            <a:r>
              <a:rPr lang="es-AR" spc="-37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conductores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tierra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-5" dirty="0" smtClean="0">
                <a:latin typeface="Arial"/>
                <a:cs typeface="Arial"/>
              </a:rPr>
              <a:t> electrodos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52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El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área</a:t>
            </a:r>
            <a:r>
              <a:rPr lang="es-AR" spc="-2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5" dirty="0" smtClean="0">
                <a:latin typeface="Arial"/>
                <a:cs typeface="Arial"/>
              </a:rPr>
              <a:t> malla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tierra.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endParaRPr lang="en-US" sz="1200" dirty="0" smtClean="0">
              <a:latin typeface="Arial"/>
              <a:cs typeface="Arial"/>
            </a:endParaRPr>
          </a:p>
          <a:p>
            <a:pPr marL="12700"/>
            <a:r>
              <a:rPr lang="es-AR" dirty="0" smtClean="0">
                <a:latin typeface="Arial"/>
                <a:cs typeface="Arial"/>
              </a:rPr>
              <a:t>Datos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necesarios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para</a:t>
            </a:r>
            <a:r>
              <a:rPr lang="es-AR" dirty="0" smtClean="0">
                <a:latin typeface="Arial"/>
                <a:cs typeface="Arial"/>
              </a:rPr>
              <a:t> el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diseño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una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malla:</a:t>
            </a:r>
          </a:p>
          <a:p>
            <a:endParaRPr lang="es-AR" dirty="0" smtClean="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5" dirty="0" smtClean="0">
                <a:latin typeface="Arial"/>
                <a:cs typeface="Arial"/>
              </a:rPr>
              <a:t> corriente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máxima</a:t>
            </a:r>
            <a:r>
              <a:rPr lang="es-AR" dirty="0" smtClean="0">
                <a:latin typeface="Arial"/>
                <a:cs typeface="Arial"/>
              </a:rPr>
              <a:t> 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falla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tierra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El </a:t>
            </a:r>
            <a:r>
              <a:rPr lang="es-AR" spc="-5" dirty="0" smtClean="0">
                <a:latin typeface="Arial"/>
                <a:cs typeface="Arial"/>
              </a:rPr>
              <a:t>tiempo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máximo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operación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las protecciones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Los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valores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máximos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de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tensión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spc="-10" dirty="0" smtClean="0">
                <a:latin typeface="Arial"/>
                <a:cs typeface="Arial"/>
              </a:rPr>
              <a:t>paso</a:t>
            </a:r>
            <a:r>
              <a:rPr lang="es-AR" spc="10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y</a:t>
            </a:r>
            <a:r>
              <a:rPr lang="es-AR" spc="-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</a:t>
            </a:r>
            <a:r>
              <a:rPr lang="es-AR" spc="-5" dirty="0" smtClean="0">
                <a:latin typeface="Arial"/>
                <a:cs typeface="Arial"/>
              </a:rPr>
              <a:t> contacto</a:t>
            </a:r>
            <a:r>
              <a:rPr lang="es-AR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permitidos.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spc="-5" dirty="0" smtClean="0">
                <a:latin typeface="Arial"/>
                <a:cs typeface="Arial"/>
              </a:rPr>
              <a:t>resistividad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del</a:t>
            </a:r>
            <a:r>
              <a:rPr lang="es-AR" spc="-1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terreno</a:t>
            </a: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dirty="0" smtClean="0">
                <a:latin typeface="Arial"/>
                <a:cs typeface="Arial"/>
              </a:rPr>
              <a:t>Las</a:t>
            </a:r>
            <a:r>
              <a:rPr lang="es-AR" spc="-5" dirty="0" smtClean="0">
                <a:latin typeface="Arial"/>
                <a:cs typeface="Arial"/>
              </a:rPr>
              <a:t> dimensiones </a:t>
            </a:r>
            <a:r>
              <a:rPr lang="es-AR" spc="-10" dirty="0" smtClean="0">
                <a:latin typeface="Arial"/>
                <a:cs typeface="Arial"/>
              </a:rPr>
              <a:t>de</a:t>
            </a:r>
            <a:r>
              <a:rPr lang="es-AR" spc="5" dirty="0" smtClean="0">
                <a:latin typeface="Arial"/>
                <a:cs typeface="Arial"/>
              </a:rPr>
              <a:t> </a:t>
            </a:r>
            <a:r>
              <a:rPr lang="es-AR" dirty="0" smtClean="0">
                <a:latin typeface="Arial"/>
                <a:cs typeface="Arial"/>
              </a:rPr>
              <a:t>la</a:t>
            </a:r>
            <a:r>
              <a:rPr lang="es-AR" spc="-5" dirty="0" smtClean="0">
                <a:latin typeface="Arial"/>
                <a:cs typeface="Arial"/>
              </a:rPr>
              <a:t> subestación</a:t>
            </a:r>
            <a:endParaRPr lang="es-AR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endParaRPr lang="en-US" sz="1200" dirty="0" smtClean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endParaRPr lang="es-AR" sz="1200" dirty="0" smtClean="0">
              <a:latin typeface="Arial"/>
              <a:cs typeface="Arial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1A1C4-9EA5-4D3F-B971-D4C87FDAC765}" type="slidenum">
              <a:rPr lang="es-AR" smtClean="0"/>
              <a:t>41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418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3118104"/>
            <a:ext cx="11399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5632704"/>
            <a:ext cx="9387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2313432"/>
            <a:ext cx="58338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560" y="402336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560" y="2313432"/>
            <a:ext cx="12070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9354312"/>
            <a:ext cx="4291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56064" y="9354312"/>
            <a:ext cx="30845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1384" y="1008867"/>
            <a:ext cx="8788954" cy="479287"/>
          </a:xfrm>
          <a:prstGeom prst="rect">
            <a:avLst/>
          </a:prstGeom>
        </p:spPr>
        <p:txBody>
          <a:bodyPr vert="horz" wrap="square" lIns="0" tIns="15928" rIns="0" bIns="0" rtlCol="0">
            <a:spAutoFit/>
          </a:bodyPr>
          <a:lstStyle/>
          <a:p>
            <a:pPr marL="15928">
              <a:spcBef>
                <a:spcPts val="125"/>
              </a:spcBef>
            </a:pPr>
            <a:r>
              <a:rPr sz="3010" b="1" spc="-6" dirty="0">
                <a:solidFill>
                  <a:srgbClr val="001F5F"/>
                </a:solidFill>
                <a:latin typeface="Calibri"/>
                <a:cs typeface="Calibri"/>
              </a:rPr>
              <a:t>Operación</a:t>
            </a:r>
            <a:r>
              <a:rPr sz="3010" b="1" spc="-1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010" b="1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3010" b="1" spc="-6" dirty="0">
                <a:solidFill>
                  <a:srgbClr val="001F5F"/>
                </a:solidFill>
                <a:latin typeface="Calibri"/>
                <a:cs typeface="Calibri"/>
              </a:rPr>
              <a:t> Mantenimiento </a:t>
            </a:r>
            <a:r>
              <a:rPr sz="3010" b="1" dirty="0">
                <a:solidFill>
                  <a:srgbClr val="001F5F"/>
                </a:solidFill>
                <a:latin typeface="Calibri"/>
                <a:cs typeface="Calibri"/>
              </a:rPr>
              <a:t>de </a:t>
            </a:r>
            <a:r>
              <a:rPr sz="3010" b="1" spc="-6" dirty="0">
                <a:solidFill>
                  <a:srgbClr val="001F5F"/>
                </a:solidFill>
                <a:latin typeface="Calibri"/>
                <a:cs typeface="Calibri"/>
              </a:rPr>
              <a:t>Subestaciones Eléctrica</a:t>
            </a:r>
            <a:endParaRPr sz="301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070" y="1702188"/>
            <a:ext cx="11431376" cy="0"/>
          </a:xfrm>
          <a:custGeom>
            <a:avLst/>
            <a:gdLst/>
            <a:ahLst/>
            <a:cxnLst/>
            <a:rect l="l" t="t" r="r" b="b"/>
            <a:pathLst>
              <a:path w="9114790">
                <a:moveTo>
                  <a:pt x="0" y="0"/>
                </a:moveTo>
                <a:lnTo>
                  <a:pt x="8689811" y="0"/>
                </a:lnTo>
              </a:path>
              <a:path w="9114790">
                <a:moveTo>
                  <a:pt x="8697214" y="0"/>
                </a:moveTo>
                <a:lnTo>
                  <a:pt x="9114339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58"/>
          </a:p>
        </p:txBody>
      </p:sp>
      <p:sp>
        <p:nvSpPr>
          <p:cNvPr id="4" name="object 4"/>
          <p:cNvSpPr/>
          <p:nvPr/>
        </p:nvSpPr>
        <p:spPr>
          <a:xfrm>
            <a:off x="902150" y="9182452"/>
            <a:ext cx="11514996" cy="0"/>
          </a:xfrm>
          <a:custGeom>
            <a:avLst/>
            <a:gdLst/>
            <a:ahLst/>
            <a:cxnLst/>
            <a:rect l="l" t="t" r="r" b="b"/>
            <a:pathLst>
              <a:path w="9181465">
                <a:moveTo>
                  <a:pt x="0" y="0"/>
                </a:moveTo>
                <a:lnTo>
                  <a:pt x="6326332" y="0"/>
                </a:lnTo>
              </a:path>
              <a:path w="9181465">
                <a:moveTo>
                  <a:pt x="6331585" y="0"/>
                </a:moveTo>
                <a:lnTo>
                  <a:pt x="9180898" y="0"/>
                </a:lnTo>
              </a:path>
            </a:pathLst>
          </a:custGeom>
          <a:ln w="9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58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570" y="860509"/>
            <a:ext cx="2208357" cy="5480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32943" y="2133073"/>
            <a:ext cx="8855055" cy="2083910"/>
          </a:xfrm>
          <a:prstGeom prst="rect">
            <a:avLst/>
          </a:prstGeom>
        </p:spPr>
        <p:txBody>
          <a:bodyPr vert="horz" wrap="square" lIns="0" tIns="203079" rIns="0" bIns="0" rtlCol="0">
            <a:spAutoFit/>
          </a:bodyPr>
          <a:lstStyle/>
          <a:p>
            <a:pPr marL="3982" algn="ctr">
              <a:spcBef>
                <a:spcPts val="1599"/>
              </a:spcBef>
            </a:pPr>
            <a:r>
              <a:rPr sz="3600" b="1" spc="-6" dirty="0">
                <a:solidFill>
                  <a:srgbClr val="006FC0"/>
                </a:solidFill>
                <a:latin typeface="Tahoma"/>
                <a:cs typeface="Tahoma"/>
              </a:rPr>
              <a:t>Curso</a:t>
            </a:r>
            <a:r>
              <a:rPr sz="3600" b="1" spc="-63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b="1" spc="-6" dirty="0">
                <a:solidFill>
                  <a:srgbClr val="006FC0"/>
                </a:solidFill>
                <a:latin typeface="Tahoma"/>
                <a:cs typeface="Tahoma"/>
              </a:rPr>
              <a:t>de</a:t>
            </a:r>
            <a:endParaRPr sz="3600" b="1" dirty="0">
              <a:latin typeface="Tahoma"/>
              <a:cs typeface="Tahoma"/>
            </a:endParaRPr>
          </a:p>
          <a:p>
            <a:pPr marL="15132" marR="6371" algn="ctr">
              <a:lnSpc>
                <a:spcPct val="108300"/>
              </a:lnSpc>
              <a:spcBef>
                <a:spcPts val="1035"/>
              </a:spcBef>
              <a:tabLst>
                <a:tab pos="3114787" algn="l"/>
              </a:tabLst>
            </a:pPr>
            <a:r>
              <a:rPr sz="3600" b="1" spc="-6" dirty="0" err="1" smtClean="0">
                <a:solidFill>
                  <a:srgbClr val="006FC0"/>
                </a:solidFill>
                <a:latin typeface="Tahoma"/>
                <a:cs typeface="Tahoma"/>
              </a:rPr>
              <a:t>Operación</a:t>
            </a:r>
            <a:r>
              <a:rPr lang="es-AR" sz="3600" b="1" spc="-6" dirty="0" smtClean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b="1" dirty="0" smtClean="0">
                <a:solidFill>
                  <a:srgbClr val="006FC0"/>
                </a:solidFill>
                <a:latin typeface="Tahoma"/>
                <a:cs typeface="Tahoma"/>
              </a:rPr>
              <a:t>y </a:t>
            </a:r>
            <a:r>
              <a:rPr sz="3600" b="1" spc="-13" dirty="0">
                <a:solidFill>
                  <a:srgbClr val="006FC0"/>
                </a:solidFill>
                <a:latin typeface="Tahoma"/>
                <a:cs typeface="Tahoma"/>
              </a:rPr>
              <a:t>Mantenimiento </a:t>
            </a:r>
            <a:r>
              <a:rPr sz="3600" b="1" spc="-6" dirty="0">
                <a:solidFill>
                  <a:srgbClr val="006FC0"/>
                </a:solidFill>
                <a:latin typeface="Tahoma"/>
                <a:cs typeface="Tahoma"/>
              </a:rPr>
              <a:t>de </a:t>
            </a:r>
            <a:r>
              <a:rPr sz="3600" b="1" spc="-1304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b="1" spc="-6" dirty="0">
                <a:solidFill>
                  <a:srgbClr val="006FC0"/>
                </a:solidFill>
                <a:latin typeface="Tahoma"/>
                <a:cs typeface="Tahoma"/>
              </a:rPr>
              <a:t>Subestaciones</a:t>
            </a:r>
            <a:r>
              <a:rPr sz="3600" b="1" spc="-38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006FC0"/>
                </a:solidFill>
                <a:latin typeface="Tahoma"/>
                <a:cs typeface="Tahoma"/>
              </a:rPr>
              <a:t>Eléctricas</a:t>
            </a:r>
            <a:endParaRPr sz="3600" b="1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8758" y="5290924"/>
            <a:ext cx="9001591" cy="1272795"/>
          </a:xfrm>
          <a:prstGeom prst="rect">
            <a:avLst/>
          </a:prstGeom>
        </p:spPr>
        <p:txBody>
          <a:bodyPr vert="horz" wrap="square" lIns="0" tIns="3186" rIns="0" bIns="0" rtlCol="0">
            <a:spAutoFit/>
          </a:bodyPr>
          <a:lstStyle/>
          <a:p>
            <a:pPr algn="ctr"/>
            <a:r>
              <a:rPr lang="es-AR" sz="275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 II. CONCEPTOS GENERALES DE MANTENIMIENTO ELÉCTRICO EN SUBESTACIONES ELÉCTRICAS DE ALTA Y MEDIA TENSIÓN</a:t>
            </a:r>
            <a:r>
              <a:rPr lang="es-AR" sz="275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AR" sz="275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72575" y="7214334"/>
            <a:ext cx="4850809" cy="1537234"/>
          </a:xfrm>
          <a:prstGeom prst="rect">
            <a:avLst/>
          </a:prstGeom>
        </p:spPr>
        <p:txBody>
          <a:bodyPr vert="horz" wrap="square" lIns="0" tIns="15131" rIns="0" bIns="0" rtlCol="0">
            <a:spAutoFit/>
          </a:bodyPr>
          <a:lstStyle/>
          <a:p>
            <a:pPr marL="15928" marR="6371" indent="1244002" algn="r">
              <a:lnSpc>
                <a:spcPct val="145800"/>
              </a:lnSpc>
              <a:spcBef>
                <a:spcPts val="119"/>
              </a:spcBef>
            </a:pPr>
            <a:r>
              <a:rPr sz="2258" b="1" spc="-6" dirty="0">
                <a:solidFill>
                  <a:srgbClr val="006FC0"/>
                </a:solidFill>
                <a:latin typeface="Tahoma"/>
                <a:cs typeface="Tahoma"/>
              </a:rPr>
              <a:t>Dr.-Ing. </a:t>
            </a:r>
            <a:r>
              <a:rPr sz="2258" b="1" spc="-13" dirty="0">
                <a:solidFill>
                  <a:srgbClr val="006FC0"/>
                </a:solidFill>
                <a:latin typeface="Tahoma"/>
                <a:cs typeface="Tahoma"/>
              </a:rPr>
              <a:t>Eduardo </a:t>
            </a:r>
            <a:r>
              <a:rPr sz="2258" b="1" spc="-6" dirty="0">
                <a:solidFill>
                  <a:srgbClr val="006FC0"/>
                </a:solidFill>
                <a:latin typeface="Tahoma"/>
                <a:cs typeface="Tahoma"/>
              </a:rPr>
              <a:t>Orduña </a:t>
            </a:r>
            <a:r>
              <a:rPr sz="2258" b="1" spc="-646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258" b="1" spc="-6" dirty="0">
                <a:solidFill>
                  <a:srgbClr val="006FC0"/>
                </a:solidFill>
                <a:latin typeface="Tahoma"/>
                <a:cs typeface="Tahoma"/>
              </a:rPr>
              <a:t>Santo Domingo, Rep. </a:t>
            </a:r>
            <a:r>
              <a:rPr sz="2258" b="1" spc="-6" dirty="0" err="1">
                <a:solidFill>
                  <a:srgbClr val="006FC0"/>
                </a:solidFill>
                <a:latin typeface="Tahoma"/>
                <a:cs typeface="Tahoma"/>
              </a:rPr>
              <a:t>Dominicana</a:t>
            </a:r>
            <a:r>
              <a:rPr sz="2258" b="1" spc="-6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258" b="1" spc="-646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lang="es-AR" sz="2258" b="1" dirty="0" smtClean="0">
                <a:solidFill>
                  <a:srgbClr val="006FC0"/>
                </a:solidFill>
                <a:latin typeface="Tahoma"/>
                <a:cs typeface="Tahoma"/>
              </a:rPr>
              <a:t>23</a:t>
            </a:r>
            <a:r>
              <a:rPr sz="2258" b="1" dirty="0" smtClean="0">
                <a:solidFill>
                  <a:srgbClr val="006FC0"/>
                </a:solidFill>
                <a:latin typeface="Tahoma"/>
                <a:cs typeface="Tahoma"/>
              </a:rPr>
              <a:t>-2</a:t>
            </a:r>
            <a:r>
              <a:rPr lang="es-AR" sz="2258" b="1" dirty="0" smtClean="0">
                <a:solidFill>
                  <a:srgbClr val="006FC0"/>
                </a:solidFill>
                <a:latin typeface="Tahoma"/>
                <a:cs typeface="Tahoma"/>
              </a:rPr>
              <a:t>6</a:t>
            </a:r>
            <a:r>
              <a:rPr sz="2258" b="1" spc="-6" dirty="0" smtClean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2258" b="1" spc="-6" dirty="0">
                <a:solidFill>
                  <a:srgbClr val="006FC0"/>
                </a:solidFill>
                <a:latin typeface="Tahoma"/>
                <a:cs typeface="Tahoma"/>
              </a:rPr>
              <a:t>de</a:t>
            </a:r>
            <a:r>
              <a:rPr sz="2258" b="1" spc="-13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lang="es-AR" sz="2258" b="1" spc="-6" dirty="0" smtClean="0">
                <a:solidFill>
                  <a:srgbClr val="006FC0"/>
                </a:solidFill>
                <a:latin typeface="Tahoma"/>
                <a:cs typeface="Tahoma"/>
              </a:rPr>
              <a:t>Agosto </a:t>
            </a:r>
            <a:r>
              <a:rPr sz="2258" b="1" spc="-6" dirty="0" smtClean="0">
                <a:solidFill>
                  <a:srgbClr val="006FC0"/>
                </a:solidFill>
                <a:latin typeface="Tahoma"/>
                <a:cs typeface="Tahoma"/>
              </a:rPr>
              <a:t>de </a:t>
            </a:r>
            <a:r>
              <a:rPr lang="es-AR" sz="2258" b="1" dirty="0" smtClean="0">
                <a:solidFill>
                  <a:srgbClr val="006FC0"/>
                </a:solidFill>
                <a:latin typeface="Tahoma"/>
                <a:cs typeface="Tahoma"/>
              </a:rPr>
              <a:t>2021</a:t>
            </a:r>
            <a:endParaRPr sz="2258" dirty="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60339" y="2113936"/>
            <a:ext cx="10000264" cy="5026811"/>
          </a:xfrm>
          <a:custGeom>
            <a:avLst/>
            <a:gdLst/>
            <a:ahLst/>
            <a:cxnLst/>
            <a:rect l="l" t="t" r="r" b="b"/>
            <a:pathLst>
              <a:path w="7973695" h="4008120">
                <a:moveTo>
                  <a:pt x="0" y="4008120"/>
                </a:moveTo>
                <a:lnTo>
                  <a:pt x="7973568" y="4008120"/>
                </a:lnTo>
                <a:lnTo>
                  <a:pt x="7973568" y="0"/>
                </a:lnTo>
                <a:lnTo>
                  <a:pt x="0" y="0"/>
                </a:lnTo>
                <a:lnTo>
                  <a:pt x="0" y="4008120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 sz="2258"/>
          </a:p>
        </p:txBody>
      </p:sp>
      <p:sp>
        <p:nvSpPr>
          <p:cNvPr id="10" name="object 10"/>
          <p:cNvSpPr txBox="1"/>
          <p:nvPr/>
        </p:nvSpPr>
        <p:spPr>
          <a:xfrm>
            <a:off x="12281918" y="8794944"/>
            <a:ext cx="291479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785">
              <a:lnSpc>
                <a:spcPts val="1442"/>
              </a:lnSpc>
            </a:pPr>
            <a:fld id="{81D60167-4931-47E6-BA6A-407CBD079E47}" type="slidenum">
              <a:rPr sz="1380" dirty="0">
                <a:latin typeface="Calibri"/>
                <a:cs typeface="Calibri"/>
              </a:rPr>
              <a:pPr marL="47785">
                <a:lnSpc>
                  <a:spcPts val="1442"/>
                </a:lnSpc>
              </a:pPr>
              <a:t>1</a:t>
            </a:fld>
            <a:endParaRPr sz="138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17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381000"/>
            <a:ext cx="12420599" cy="9033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55"/>
              </a:lnSpc>
            </a:pPr>
            <a:r>
              <a:rPr sz="3200" b="1" spc="-5" dirty="0" err="1" smtClean="0">
                <a:latin typeface="Arial"/>
                <a:cs typeface="Arial"/>
              </a:rPr>
              <a:t>Mantenimiento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subestaciones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eléctricas</a:t>
            </a:r>
            <a:endParaRPr sz="32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2000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20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000" dirty="0">
              <a:latin typeface="Arial"/>
              <a:cs typeface="Arial"/>
            </a:endParaRPr>
          </a:p>
          <a:p>
            <a:pPr marL="241300" algn="just"/>
            <a:r>
              <a:rPr sz="2000" b="1" u="sng" spc="-5" dirty="0">
                <a:latin typeface="Arial"/>
                <a:cs typeface="Arial"/>
              </a:rPr>
              <a:t>1.</a:t>
            </a:r>
            <a:r>
              <a:rPr sz="2000" b="1" u="sng" spc="215" dirty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Mantenimiento</a:t>
            </a:r>
            <a:endParaRPr lang="es-AR" sz="3200" b="1" u="sng" spc="-5" dirty="0" smtClean="0">
              <a:latin typeface="Arial"/>
              <a:cs typeface="Arial"/>
            </a:endParaRPr>
          </a:p>
          <a:p>
            <a:pPr marL="241300" algn="just"/>
            <a:endParaRPr sz="3200" dirty="0">
              <a:latin typeface="Arial"/>
              <a:cs typeface="Arial"/>
            </a:endParaRPr>
          </a:p>
          <a:p>
            <a:pPr marL="355600" marR="6350" indent="-342900" algn="just">
              <a:lnSpc>
                <a:spcPct val="143600"/>
              </a:lnSpc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subestaciones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eléctricas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son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componente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importante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sistemas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potencia,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además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-5" dirty="0">
                <a:latin typeface="Arial"/>
                <a:cs typeface="Arial"/>
              </a:rPr>
              <a:t> mayor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costo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económico</a:t>
            </a:r>
            <a:r>
              <a:rPr lang="es-AR" sz="3200" spc="-5" dirty="0" smtClean="0">
                <a:latin typeface="Arial"/>
                <a:cs typeface="Arial"/>
              </a:rPr>
              <a:t>. </a:t>
            </a:r>
            <a:r>
              <a:rPr sz="32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Gestión</a:t>
            </a:r>
            <a:r>
              <a:rPr sz="3200" b="1" spc="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endParaRPr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5080" indent="-342900" algn="just">
              <a:lnSpc>
                <a:spcPct val="143600"/>
              </a:lnSpc>
              <a:spcBef>
                <a:spcPts val="805"/>
              </a:spcBef>
              <a:buFont typeface="Wingdings" panose="05000000000000000000" pitchFamily="2" charset="2"/>
              <a:buChar char="q"/>
            </a:pPr>
            <a:endParaRPr sz="3200" dirty="0">
              <a:latin typeface="Arial"/>
              <a:cs typeface="Arial"/>
            </a:endParaRPr>
          </a:p>
          <a:p>
            <a:pPr marL="355600" marR="8890" indent="-342900" algn="just">
              <a:lnSpc>
                <a:spcPct val="143600"/>
              </a:lnSpc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consecuencias</a:t>
            </a:r>
            <a:r>
              <a:rPr sz="3200" b="1" dirty="0">
                <a:latin typeface="Arial"/>
                <a:cs typeface="Arial"/>
              </a:rPr>
              <a:t> que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tienen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falta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-5" dirty="0">
                <a:latin typeface="Arial"/>
                <a:cs typeface="Arial"/>
              </a:rPr>
              <a:t> mantenimiento</a:t>
            </a:r>
            <a:r>
              <a:rPr sz="3200" b="1" dirty="0">
                <a:latin typeface="Arial"/>
                <a:cs typeface="Arial"/>
              </a:rPr>
              <a:t> 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subestaciones eléctricas </a:t>
            </a:r>
            <a:r>
              <a:rPr sz="3200" b="1" dirty="0">
                <a:latin typeface="Arial"/>
                <a:cs typeface="Arial"/>
              </a:rPr>
              <a:t>son </a:t>
            </a:r>
            <a:r>
              <a:rPr sz="3200" b="1" spc="-5" dirty="0" err="1">
                <a:latin typeface="Arial"/>
                <a:cs typeface="Arial"/>
              </a:rPr>
              <a:t>muy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 smtClean="0">
                <a:latin typeface="Arial"/>
                <a:cs typeface="Arial"/>
              </a:rPr>
              <a:t>graves</a:t>
            </a:r>
            <a:endParaRPr lang="es-AR" sz="3200" b="1" dirty="0" smtClean="0">
              <a:latin typeface="Arial"/>
              <a:cs typeface="Arial"/>
            </a:endParaRPr>
          </a:p>
          <a:p>
            <a:pPr marL="355600" marR="8890" indent="-342900" algn="just">
              <a:lnSpc>
                <a:spcPct val="143600"/>
              </a:lnSpc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s-AR" sz="3200" dirty="0" smtClean="0">
              <a:latin typeface="Arial"/>
              <a:cs typeface="Arial"/>
            </a:endParaRPr>
          </a:p>
          <a:p>
            <a:pPr marL="355600" marR="8890" indent="-342900" algn="just">
              <a:lnSpc>
                <a:spcPct val="143600"/>
              </a:lnSpc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La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frecuencia</a:t>
            </a:r>
            <a:r>
              <a:rPr sz="3200" b="1" dirty="0">
                <a:latin typeface="Arial"/>
                <a:cs typeface="Arial"/>
              </a:rPr>
              <a:t> recomendada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realizar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el</a:t>
            </a:r>
            <a:r>
              <a:rPr sz="3200" b="1" spc="-5" dirty="0">
                <a:latin typeface="Arial"/>
                <a:cs typeface="Arial"/>
              </a:rPr>
              <a:t> mantenimiento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subestaciones eléctricas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10" dirty="0">
                <a:latin typeface="Arial"/>
                <a:cs typeface="Arial"/>
              </a:rPr>
              <a:t>un </a:t>
            </a:r>
            <a:r>
              <a:rPr sz="3200" b="1" spc="-5" dirty="0" err="1" smtClean="0">
                <a:latin typeface="Arial"/>
                <a:cs typeface="Arial"/>
              </a:rPr>
              <a:t>año</a:t>
            </a:r>
            <a:endParaRPr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99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762000"/>
            <a:ext cx="12115799" cy="8979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 algn="just"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El</a:t>
            </a:r>
            <a:r>
              <a:rPr sz="3200" b="1" spc="14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mantenimiento</a:t>
            </a:r>
            <a:r>
              <a:rPr sz="3200" b="1" spc="1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subestaciones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convierte</a:t>
            </a:r>
            <a:r>
              <a:rPr sz="3200" b="1" spc="1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una</a:t>
            </a:r>
            <a:r>
              <a:rPr sz="3200" b="1" spc="130" dirty="0">
                <a:latin typeface="Arial"/>
                <a:cs typeface="Arial"/>
              </a:rPr>
              <a:t> </a:t>
            </a:r>
            <a:r>
              <a:rPr sz="3200" b="1" dirty="0" err="1">
                <a:latin typeface="Arial"/>
                <a:cs typeface="Arial"/>
              </a:rPr>
              <a:t>función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importante</a:t>
            </a:r>
            <a:r>
              <a:rPr lang="es-AR" sz="3200" b="1" spc="-5" dirty="0" smtClean="0">
                <a:latin typeface="Arial"/>
                <a:cs typeface="Arial"/>
              </a:rPr>
              <a:t> </a:t>
            </a:r>
            <a:r>
              <a:rPr sz="3200" b="1" dirty="0" err="1" smtClean="0">
                <a:latin typeface="Arial"/>
                <a:cs typeface="Arial"/>
              </a:rPr>
              <a:t>dentro</a:t>
            </a:r>
            <a:r>
              <a:rPr sz="3200" b="1" spc="170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1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empresas</a:t>
            </a:r>
            <a:r>
              <a:rPr sz="3200" b="1" spc="1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del</a:t>
            </a:r>
            <a:r>
              <a:rPr sz="3200" b="1" spc="1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sector</a:t>
            </a:r>
            <a:r>
              <a:rPr sz="3200" b="1" spc="17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eléctrico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endParaRPr lang="es-AR" sz="3200" b="1" spc="-5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endParaRPr lang="es-AR" sz="3200" b="1" spc="-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r>
              <a:rPr sz="3200" b="1" spc="-10" dirty="0" err="1" smtClean="0">
                <a:latin typeface="Arial"/>
                <a:cs typeface="Arial"/>
              </a:rPr>
              <a:t>Es</a:t>
            </a:r>
            <a:r>
              <a:rPr sz="3200" b="1" spc="-1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sabido que no se podrán </a:t>
            </a:r>
            <a:r>
              <a:rPr sz="3200" b="1" dirty="0">
                <a:latin typeface="Arial"/>
                <a:cs typeface="Arial"/>
              </a:rPr>
              <a:t> reducir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cero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fallas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sistema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eléctrico,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pero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lo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importante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será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evitar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ocurrencia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aquellas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fallas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pudieron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haberse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prevenido</a:t>
            </a:r>
            <a:endParaRPr lang="es-AR" sz="3200" b="1" spc="-5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endParaRPr lang="es-AR" sz="3200" b="1" spc="-5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mantenimiento preventivo, </a:t>
            </a:r>
            <a:r>
              <a:rPr sz="3200" b="1" dirty="0">
                <a:latin typeface="Arial"/>
                <a:cs typeface="Arial"/>
              </a:rPr>
              <a:t> adecuadamente</a:t>
            </a:r>
            <a:r>
              <a:rPr sz="3200" b="1" spc="-5" dirty="0">
                <a:latin typeface="Arial"/>
                <a:cs typeface="Arial"/>
              </a:rPr>
              <a:t> orientado,</a:t>
            </a:r>
            <a:r>
              <a:rPr sz="3200" b="1" dirty="0">
                <a:latin typeface="Arial"/>
                <a:cs typeface="Arial"/>
              </a:rPr>
              <a:t> se </a:t>
            </a:r>
            <a:r>
              <a:rPr sz="3200" b="1" spc="-5" dirty="0">
                <a:latin typeface="Arial"/>
                <a:cs typeface="Arial"/>
              </a:rPr>
              <a:t>encargaría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prevenir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estas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consecuencias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Aun así,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caso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presentarse </a:t>
            </a:r>
            <a:r>
              <a:rPr sz="3200" b="1" dirty="0">
                <a:latin typeface="Arial"/>
                <a:cs typeface="Arial"/>
              </a:rPr>
              <a:t>un </a:t>
            </a:r>
            <a:r>
              <a:rPr sz="3200" b="1" spc="-5" dirty="0">
                <a:latin typeface="Arial"/>
                <a:cs typeface="Arial"/>
              </a:rPr>
              <a:t>incidente </a:t>
            </a:r>
            <a:r>
              <a:rPr sz="3200" b="1" dirty="0">
                <a:latin typeface="Arial"/>
                <a:cs typeface="Arial"/>
              </a:rPr>
              <a:t>que </a:t>
            </a:r>
            <a:r>
              <a:rPr sz="3200" b="1" spc="-5" dirty="0">
                <a:latin typeface="Arial"/>
                <a:cs typeface="Arial"/>
              </a:rPr>
              <a:t>requiera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intervención </a:t>
            </a:r>
            <a:r>
              <a:rPr sz="3200" b="1" dirty="0">
                <a:latin typeface="Arial"/>
                <a:cs typeface="Arial"/>
              </a:rPr>
              <a:t> del</a:t>
            </a:r>
            <a:r>
              <a:rPr sz="3200" b="1" spc="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mantenimiento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correctivo,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éste</a:t>
            </a:r>
            <a:r>
              <a:rPr sz="3200" b="1" spc="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deberá</a:t>
            </a:r>
            <a:r>
              <a:rPr sz="3200" b="1" spc="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efectuarse</a:t>
            </a:r>
            <a:r>
              <a:rPr sz="3200" b="1" spc="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manera</a:t>
            </a:r>
            <a:r>
              <a:rPr sz="3200" b="1" spc="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ordenada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 eficiente, </a:t>
            </a:r>
            <a:r>
              <a:rPr sz="3200" b="1" spc="-5" dirty="0">
                <a:latin typeface="Arial"/>
                <a:cs typeface="Arial"/>
              </a:rPr>
              <a:t>para evitar retrasos </a:t>
            </a:r>
            <a:r>
              <a:rPr sz="3200" b="1" dirty="0">
                <a:latin typeface="Arial"/>
                <a:cs typeface="Arial"/>
              </a:rPr>
              <a:t>por </a:t>
            </a:r>
            <a:r>
              <a:rPr sz="3200" b="1" spc="-5" dirty="0">
                <a:latin typeface="Arial"/>
                <a:cs typeface="Arial"/>
              </a:rPr>
              <a:t>imprevistos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lograr reestablecer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servicio </a:t>
            </a:r>
            <a:r>
              <a:rPr sz="3200" b="1" dirty="0">
                <a:latin typeface="Arial"/>
                <a:cs typeface="Arial"/>
              </a:rPr>
              <a:t>lo </a:t>
            </a:r>
            <a:r>
              <a:rPr sz="3200" b="1" spc="-5" dirty="0">
                <a:latin typeface="Arial"/>
                <a:cs typeface="Arial"/>
              </a:rPr>
              <a:t>antes </a:t>
            </a:r>
            <a:r>
              <a:rPr sz="3200" b="1" spc="-5" dirty="0" err="1" smtClean="0">
                <a:latin typeface="Arial"/>
                <a:cs typeface="Arial"/>
              </a:rPr>
              <a:t>posible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09600" y="381000"/>
            <a:ext cx="12268200" cy="7872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3200" b="1" u="sng" spc="-5" dirty="0">
                <a:latin typeface="Arial"/>
                <a:cs typeface="Arial"/>
              </a:rPr>
              <a:t>2.</a:t>
            </a:r>
            <a:r>
              <a:rPr sz="3200" b="1" u="sng" spc="225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Tipos de</a:t>
            </a:r>
            <a:r>
              <a:rPr sz="3200" b="1" u="sng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mantenimiento</a:t>
            </a:r>
            <a:endParaRPr sz="3200" b="1" u="sng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 b="1" u="sng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3200" b="1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143600"/>
              </a:lnSpc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gestión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mantenimiento deberá observar </a:t>
            </a:r>
            <a:r>
              <a:rPr sz="3200" b="1" dirty="0">
                <a:latin typeface="Arial"/>
                <a:cs typeface="Arial"/>
              </a:rPr>
              <a:t>al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 preventivo</a:t>
            </a:r>
            <a:r>
              <a:rPr sz="3200" b="1" spc="-5" dirty="0">
                <a:latin typeface="Arial"/>
                <a:cs typeface="Arial"/>
              </a:rPr>
              <a:t>,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englobando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al</a:t>
            </a:r>
            <a:r>
              <a:rPr sz="3200" b="1" spc="100" dirty="0"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</a:t>
            </a:r>
            <a:r>
              <a:rPr sz="3200" b="1" spc="10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predictivo</a:t>
            </a:r>
            <a:r>
              <a:rPr sz="3200" b="1" spc="-5" dirty="0">
                <a:latin typeface="Arial"/>
                <a:cs typeface="Arial"/>
              </a:rPr>
              <a:t>,</a:t>
            </a:r>
            <a:r>
              <a:rPr sz="3200" b="1" spc="10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para</a:t>
            </a:r>
            <a:r>
              <a:rPr sz="3200" b="1" spc="10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revisar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cierta</a:t>
            </a:r>
            <a:r>
              <a:rPr sz="3200" b="1" spc="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frecuencia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estado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los equipos, </a:t>
            </a:r>
            <a:r>
              <a:rPr sz="3200" b="1" dirty="0">
                <a:latin typeface="Arial"/>
                <a:cs typeface="Arial"/>
              </a:rPr>
              <a:t>al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 correctivo</a:t>
            </a:r>
            <a:r>
              <a:rPr sz="3200" b="1" spc="-5" dirty="0">
                <a:latin typeface="Arial"/>
                <a:cs typeface="Arial"/>
              </a:rPr>
              <a:t> para </a:t>
            </a:r>
            <a:r>
              <a:rPr sz="3200" b="1" dirty="0">
                <a:latin typeface="Arial"/>
                <a:cs typeface="Arial"/>
              </a:rPr>
              <a:t>reparaciones o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reemplazos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preventivos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5080" indent="-457200" algn="just">
              <a:lnSpc>
                <a:spcPct val="143600"/>
              </a:lnSpc>
              <a:buFont typeface="Wingdings" panose="05000000000000000000" pitchFamily="2" charset="2"/>
              <a:buChar char="q"/>
            </a:pPr>
            <a:endParaRPr lang="es-AR" sz="3200" b="1" spc="-5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143600"/>
              </a:lnSpc>
              <a:buFont typeface="Wingdings" panose="05000000000000000000" pitchFamily="2" charset="2"/>
              <a:buChar char="q"/>
            </a:pPr>
            <a:r>
              <a:rPr sz="3200" b="1" dirty="0" err="1" smtClean="0">
                <a:latin typeface="Arial"/>
                <a:cs typeface="Arial"/>
              </a:rPr>
              <a:t>Todos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mantenimientos deben estar interrelacionados </a:t>
            </a:r>
            <a:r>
              <a:rPr sz="3200" b="1" dirty="0">
                <a:latin typeface="Arial"/>
                <a:cs typeface="Arial"/>
              </a:rPr>
              <a:t>entre </a:t>
            </a:r>
            <a:r>
              <a:rPr sz="3200" b="1" spc="-5" dirty="0">
                <a:latin typeface="Arial"/>
                <a:cs typeface="Arial"/>
              </a:rPr>
              <a:t>sí, formando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así al </a:t>
            </a:r>
            <a:r>
              <a:rPr sz="3200" b="1" spc="-5" dirty="0">
                <a:latin typeface="Arial"/>
                <a:cs typeface="Arial"/>
              </a:rPr>
              <a:t>Mantenimiento Integrado, </a:t>
            </a:r>
            <a:r>
              <a:rPr sz="3200" b="1" dirty="0">
                <a:latin typeface="Arial"/>
                <a:cs typeface="Arial"/>
              </a:rPr>
              <a:t>que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dirty="0">
                <a:latin typeface="Arial"/>
                <a:cs typeface="Arial"/>
              </a:rPr>
              <a:t>el que se </a:t>
            </a:r>
            <a:r>
              <a:rPr sz="3200" b="1" spc="-5" dirty="0">
                <a:latin typeface="Arial"/>
                <a:cs typeface="Arial"/>
              </a:rPr>
              <a:t>aplica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subestaciones,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este </a:t>
            </a:r>
            <a:r>
              <a:rPr sz="3200" b="1" spc="-5" dirty="0" err="1">
                <a:latin typeface="Arial"/>
                <a:cs typeface="Arial"/>
              </a:rPr>
              <a:t>caso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32578"/>
            <a:ext cx="12496800" cy="10025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241300">
              <a:spcBef>
                <a:spcPts val="710"/>
              </a:spcBef>
              <a:tabLst>
                <a:tab pos="697865" algn="l"/>
              </a:tabLst>
            </a:pPr>
            <a:r>
              <a:rPr sz="3200" b="1" dirty="0">
                <a:latin typeface="Arial"/>
                <a:cs typeface="Arial"/>
              </a:rPr>
              <a:t>2.1.	</a:t>
            </a:r>
            <a:r>
              <a:rPr sz="3200" b="1" spc="-5" dirty="0" err="1">
                <a:latin typeface="Arial"/>
                <a:cs typeface="Arial"/>
              </a:rPr>
              <a:t>Mantenimiento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predictivo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241300">
              <a:spcBef>
                <a:spcPts val="710"/>
              </a:spcBef>
              <a:tabLst>
                <a:tab pos="697865" algn="l"/>
              </a:tabLst>
            </a:pP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"/>
              </a:spcBef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mantenimiento predictivo interviene cuando </a:t>
            </a:r>
            <a:r>
              <a:rPr sz="3200" b="1" dirty="0">
                <a:latin typeface="Arial"/>
                <a:cs typeface="Arial"/>
              </a:rPr>
              <a:t>al </a:t>
            </a:r>
            <a:r>
              <a:rPr sz="3200" b="1" spc="-5" dirty="0">
                <a:latin typeface="Arial"/>
                <a:cs typeface="Arial"/>
              </a:rPr>
              <a:t>efectuar las pruebas </a:t>
            </a:r>
            <a:r>
              <a:rPr sz="3200" b="1" dirty="0">
                <a:latin typeface="Arial"/>
                <a:cs typeface="Arial"/>
              </a:rPr>
              <a:t>al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equipo, se llega a conocer su </a:t>
            </a:r>
            <a:r>
              <a:rPr sz="3200" b="1" spc="-5" dirty="0">
                <a:latin typeface="Arial"/>
                <a:cs typeface="Arial"/>
              </a:rPr>
              <a:t>estado actual </a:t>
            </a:r>
            <a:r>
              <a:rPr sz="3200" b="1" dirty="0">
                <a:latin typeface="Arial"/>
                <a:cs typeface="Arial"/>
              </a:rPr>
              <a:t>y es </a:t>
            </a:r>
            <a:r>
              <a:rPr sz="3200" b="1" spc="-5" dirty="0">
                <a:latin typeface="Arial"/>
                <a:cs typeface="Arial"/>
              </a:rPr>
              <a:t>posible entonces, conocer </a:t>
            </a:r>
            <a:r>
              <a:rPr sz="3200" b="1" dirty="0">
                <a:latin typeface="Arial"/>
                <a:cs typeface="Arial"/>
              </a:rPr>
              <a:t> 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estado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futuro</a:t>
            </a:r>
            <a:r>
              <a:rPr sz="3200" b="1" dirty="0">
                <a:latin typeface="Arial"/>
                <a:cs typeface="Arial"/>
              </a:rPr>
              <a:t> 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anticiparse</a:t>
            </a:r>
            <a:r>
              <a:rPr sz="3200" b="1" dirty="0">
                <a:latin typeface="Arial"/>
                <a:cs typeface="Arial"/>
              </a:rPr>
              <a:t> 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posibles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fallas.</a:t>
            </a:r>
            <a:r>
              <a:rPr sz="3200" b="1" dirty="0">
                <a:latin typeface="Arial"/>
                <a:cs typeface="Arial"/>
              </a:rPr>
              <a:t> </a:t>
            </a:r>
            <a:endParaRPr lang="es-AR" sz="3200" b="1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"/>
              </a:spcBef>
              <a:buFont typeface="Wingdings" panose="05000000000000000000" pitchFamily="2" charset="2"/>
              <a:buChar char="q"/>
            </a:pPr>
            <a:endParaRPr lang="es-AR" sz="3200" b="1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"/>
              </a:spcBef>
              <a:buFont typeface="Wingdings" panose="05000000000000000000" pitchFamily="2" charset="2"/>
              <a:buChar char="q"/>
            </a:pPr>
            <a:r>
              <a:rPr lang="es-AR" sz="3200" b="1" spc="-5" dirty="0" smtClean="0">
                <a:latin typeface="Arial"/>
                <a:cs typeface="Arial"/>
              </a:rPr>
              <a:t>R</a:t>
            </a:r>
            <a:r>
              <a:rPr sz="3200" b="1" spc="-5" dirty="0" err="1" smtClean="0">
                <a:latin typeface="Arial"/>
                <a:cs typeface="Arial"/>
              </a:rPr>
              <a:t>ecomendaciones</a:t>
            </a:r>
            <a:r>
              <a:rPr sz="3200" b="1" spc="-35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normas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internacionales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(IEC-76,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IEC-72),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entre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ellas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</a:t>
            </a:r>
            <a:r>
              <a:rPr sz="3200" b="1" i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inspección </a:t>
            </a:r>
            <a:r>
              <a:rPr sz="3200" b="1" i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termografía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Inspección </a:t>
            </a:r>
            <a:r>
              <a:rPr sz="3200" b="1" spc="-5" dirty="0" err="1">
                <a:latin typeface="Arial"/>
                <a:cs typeface="Arial"/>
              </a:rPr>
              <a:t>termografía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infrarroja</a:t>
            </a:r>
            <a:r>
              <a:rPr lang="es-AR" sz="3200" b="1" spc="-5" dirty="0" smtClean="0">
                <a:latin typeface="Arial"/>
                <a:cs typeface="Arial"/>
              </a:rPr>
              <a:t>. </a:t>
            </a:r>
            <a:r>
              <a:rPr sz="3200" b="1" spc="-5" dirty="0" smtClean="0">
                <a:latin typeface="Arial"/>
                <a:cs typeface="Arial"/>
              </a:rPr>
              <a:t>se </a:t>
            </a:r>
            <a:r>
              <a:rPr sz="3200" b="1" dirty="0">
                <a:latin typeface="Arial"/>
                <a:cs typeface="Arial"/>
              </a:rPr>
              <a:t>capturan </a:t>
            </a:r>
            <a:r>
              <a:rPr sz="3200" b="1" spc="-5" dirty="0">
                <a:latin typeface="Arial"/>
                <a:cs typeface="Arial"/>
              </a:rPr>
              <a:t>imágenes digitales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térmicas, detectando sobrecalentamiento por tortillería floja, superficies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sucias</a:t>
            </a:r>
            <a:r>
              <a:rPr sz="3200" b="1" dirty="0">
                <a:latin typeface="Arial"/>
                <a:cs typeface="Arial"/>
              </a:rPr>
              <a:t> 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uniformes,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soldaduras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agrietadas</a:t>
            </a:r>
            <a:r>
              <a:rPr sz="3200" b="1" dirty="0">
                <a:latin typeface="Arial"/>
                <a:cs typeface="Arial"/>
              </a:rPr>
              <a:t> y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desbalanceo </a:t>
            </a:r>
            <a:r>
              <a:rPr sz="3200" b="1" dirty="0">
                <a:latin typeface="Arial"/>
                <a:cs typeface="Arial"/>
              </a:rPr>
              <a:t> generalmente,</a:t>
            </a:r>
            <a:r>
              <a:rPr sz="3200" b="1" spc="-5" dirty="0">
                <a:latin typeface="Arial"/>
                <a:cs typeface="Arial"/>
              </a:rPr>
              <a:t> determinando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severidad</a:t>
            </a:r>
            <a:r>
              <a:rPr sz="3200" b="1" dirty="0">
                <a:latin typeface="Arial"/>
                <a:cs typeface="Arial"/>
              </a:rPr>
              <a:t> del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problema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355600" marR="5080" indent="-3429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355600" marR="8890" indent="-3429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s-AR" sz="3200" b="1" spc="-5" dirty="0" smtClean="0">
                <a:latin typeface="Arial"/>
                <a:cs typeface="Arial"/>
              </a:rPr>
              <a:t>S</a:t>
            </a:r>
            <a:r>
              <a:rPr sz="3200" b="1" spc="-5" dirty="0" smtClean="0">
                <a:latin typeface="Arial"/>
                <a:cs typeface="Arial"/>
              </a:rPr>
              <a:t>e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realiza</a:t>
            </a:r>
            <a:r>
              <a:rPr sz="3200" b="1" dirty="0">
                <a:latin typeface="Arial"/>
                <a:cs typeface="Arial"/>
              </a:rPr>
              <a:t> con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equipo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energizado,</a:t>
            </a:r>
            <a:r>
              <a:rPr sz="3200" b="1" dirty="0">
                <a:latin typeface="Arial"/>
                <a:cs typeface="Arial"/>
              </a:rPr>
              <a:t> y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actividad </a:t>
            </a:r>
            <a:r>
              <a:rPr sz="3200" b="1" dirty="0">
                <a:latin typeface="Arial"/>
                <a:cs typeface="Arial"/>
              </a:rPr>
              <a:t>que </a:t>
            </a:r>
            <a:r>
              <a:rPr sz="3200" b="1" spc="-5" dirty="0">
                <a:latin typeface="Arial"/>
                <a:cs typeface="Arial"/>
              </a:rPr>
              <a:t>abarca </a:t>
            </a:r>
            <a:r>
              <a:rPr sz="3200" b="1" dirty="0">
                <a:latin typeface="Arial"/>
                <a:cs typeface="Arial"/>
              </a:rPr>
              <a:t>a toda la </a:t>
            </a:r>
            <a:r>
              <a:rPr sz="3200" b="1" spc="-5" dirty="0">
                <a:latin typeface="Arial"/>
                <a:cs typeface="Arial"/>
              </a:rPr>
              <a:t>subestación, </a:t>
            </a:r>
            <a:r>
              <a:rPr sz="3200" b="1" dirty="0">
                <a:latin typeface="Arial"/>
                <a:cs typeface="Arial"/>
              </a:rPr>
              <a:t>y un </a:t>
            </a:r>
            <a:r>
              <a:rPr sz="3200" b="1" spc="-5" dirty="0">
                <a:latin typeface="Arial"/>
                <a:cs typeface="Arial"/>
              </a:rPr>
              <a:t>elemento necesario </a:t>
            </a:r>
            <a:r>
              <a:rPr sz="3200" b="1" dirty="0">
                <a:latin typeface="Arial"/>
                <a:cs typeface="Arial"/>
              </a:rPr>
              <a:t>del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mantenimiento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preventivo-predictivo.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1000" y="990600"/>
            <a:ext cx="12344400" cy="8522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lvl="1" algn="just">
              <a:spcBef>
                <a:spcPts val="100"/>
              </a:spcBef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2.2 </a:t>
            </a:r>
            <a:r>
              <a:rPr sz="3200" b="1" spc="-5" dirty="0" err="1" smtClean="0">
                <a:latin typeface="Arial"/>
                <a:cs typeface="Arial"/>
              </a:rPr>
              <a:t>Mantenimiento</a:t>
            </a:r>
            <a:r>
              <a:rPr sz="3200" b="1" spc="-2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Preventivo</a:t>
            </a:r>
            <a:endParaRPr sz="3200" dirty="0">
              <a:latin typeface="Arial"/>
              <a:cs typeface="Arial"/>
            </a:endParaRPr>
          </a:p>
          <a:p>
            <a:pPr lvl="1" algn="just">
              <a:spcBef>
                <a:spcPts val="5"/>
              </a:spcBef>
            </a:pPr>
            <a:endParaRPr sz="3200" dirty="0">
              <a:latin typeface="Arial"/>
              <a:cs typeface="Arial"/>
            </a:endParaRPr>
          </a:p>
          <a:p>
            <a:pPr marL="12700" algn="just"/>
            <a:r>
              <a:rPr sz="3200" dirty="0">
                <a:latin typeface="Arial"/>
                <a:cs typeface="Arial"/>
              </a:rPr>
              <a:t>El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mantenimiento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preventivo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subestaciones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divide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dos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componentes:</a:t>
            </a:r>
            <a:endParaRPr sz="3200" dirty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sz="3200" dirty="0">
              <a:latin typeface="Arial"/>
              <a:cs typeface="Arial"/>
            </a:endParaRPr>
          </a:p>
          <a:p>
            <a:pPr marL="697865" lvl="2" indent="-457200" algn="just">
              <a:buFont typeface="Wingdings" panose="05000000000000000000" pitchFamily="2" charset="2"/>
              <a:buChar char="q"/>
              <a:tabLst>
                <a:tab pos="698500" algn="l"/>
              </a:tabLst>
            </a:pPr>
            <a:r>
              <a:rPr sz="3200" b="1" dirty="0">
                <a:latin typeface="Arial"/>
                <a:cs typeface="Arial"/>
              </a:rPr>
              <a:t>Inspección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visual</a:t>
            </a:r>
            <a:r>
              <a:rPr sz="3200" b="1" spc="-5" dirty="0" smtClean="0">
                <a:latin typeface="Arial"/>
                <a:cs typeface="Arial"/>
              </a:rPr>
              <a:t>:</a:t>
            </a:r>
            <a:r>
              <a:rPr lang="es-AR" sz="3200" b="1" spc="-5" dirty="0" smtClean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Este </a:t>
            </a:r>
            <a:r>
              <a:rPr sz="3200" dirty="0">
                <a:latin typeface="Arial"/>
                <a:cs typeface="Arial"/>
              </a:rPr>
              <a:t>tipo de </a:t>
            </a:r>
            <a:r>
              <a:rPr sz="3200" spc="-5" dirty="0">
                <a:latin typeface="Arial"/>
                <a:cs typeface="Arial"/>
              </a:rPr>
              <a:t>mantenimiento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efectúa </a:t>
            </a:r>
            <a:r>
              <a:rPr sz="3200" dirty="0">
                <a:latin typeface="Arial"/>
                <a:cs typeface="Arial"/>
              </a:rPr>
              <a:t>en forma </a:t>
            </a:r>
            <a:r>
              <a:rPr sz="3200" spc="-5" dirty="0">
                <a:latin typeface="Arial"/>
                <a:cs typeface="Arial"/>
              </a:rPr>
              <a:t>mensual, </a:t>
            </a:r>
            <a:r>
              <a:rPr sz="3200" dirty="0">
                <a:latin typeface="Arial"/>
                <a:cs typeface="Arial"/>
              </a:rPr>
              <a:t>sin </a:t>
            </a:r>
            <a:r>
              <a:rPr sz="3200" spc="-5" dirty="0">
                <a:latin typeface="Arial"/>
                <a:cs typeface="Arial"/>
              </a:rPr>
              <a:t>desenergizar </a:t>
            </a:r>
            <a:r>
              <a:rPr sz="3200" dirty="0">
                <a:latin typeface="Arial"/>
                <a:cs typeface="Arial"/>
              </a:rPr>
              <a:t> la </a:t>
            </a:r>
            <a:r>
              <a:rPr sz="3200" spc="-5" dirty="0">
                <a:latin typeface="Arial"/>
                <a:cs typeface="Arial"/>
              </a:rPr>
              <a:t>línea, </a:t>
            </a:r>
            <a:r>
              <a:rPr sz="3200" dirty="0">
                <a:latin typeface="Arial"/>
                <a:cs typeface="Arial"/>
              </a:rPr>
              <a:t>no </a:t>
            </a:r>
            <a:r>
              <a:rPr sz="3200" spc="-5" dirty="0">
                <a:latin typeface="Arial"/>
                <a:cs typeface="Arial"/>
              </a:rPr>
              <a:t>utiliza herramientas </a:t>
            </a:r>
            <a:r>
              <a:rPr sz="3200" dirty="0">
                <a:latin typeface="Arial"/>
                <a:cs typeface="Arial"/>
              </a:rPr>
              <a:t>ni </a:t>
            </a:r>
            <a:r>
              <a:rPr sz="3200" spc="-5" dirty="0">
                <a:latin typeface="Arial"/>
                <a:cs typeface="Arial"/>
              </a:rPr>
              <a:t>instrumentos </a:t>
            </a:r>
            <a:r>
              <a:rPr sz="3200" dirty="0">
                <a:latin typeface="Arial"/>
                <a:cs typeface="Arial"/>
              </a:rPr>
              <a:t>en la </a:t>
            </a:r>
            <a:r>
              <a:rPr sz="3200" spc="-10" dirty="0">
                <a:latin typeface="Arial"/>
                <a:cs typeface="Arial"/>
              </a:rPr>
              <a:t>mayor </a:t>
            </a:r>
            <a:r>
              <a:rPr sz="3200" dirty="0">
                <a:latin typeface="Arial"/>
                <a:cs typeface="Arial"/>
              </a:rPr>
              <a:t>parte de los 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casos, </a:t>
            </a:r>
            <a:r>
              <a:rPr sz="3200" dirty="0">
                <a:latin typeface="Arial"/>
                <a:cs typeface="Arial"/>
              </a:rPr>
              <a:t>y </a:t>
            </a:r>
            <a:r>
              <a:rPr sz="3200" spc="-5" dirty="0">
                <a:latin typeface="Arial"/>
                <a:cs typeface="Arial"/>
              </a:rPr>
              <a:t>como </a:t>
            </a:r>
            <a:r>
              <a:rPr sz="3200" dirty="0">
                <a:latin typeface="Arial"/>
                <a:cs typeface="Arial"/>
              </a:rPr>
              <a:t>su </a:t>
            </a:r>
            <a:r>
              <a:rPr sz="3200" spc="-5" dirty="0">
                <a:latin typeface="Arial"/>
                <a:cs typeface="Arial"/>
              </a:rPr>
              <a:t>nombre </a:t>
            </a:r>
            <a:r>
              <a:rPr sz="3200" dirty="0">
                <a:latin typeface="Arial"/>
                <a:cs typeface="Arial"/>
              </a:rPr>
              <a:t>lo indica </a:t>
            </a:r>
            <a:r>
              <a:rPr sz="3200" spc="-5" dirty="0">
                <a:latin typeface="Arial"/>
                <a:cs typeface="Arial"/>
              </a:rPr>
              <a:t>consiste </a:t>
            </a:r>
            <a:r>
              <a:rPr sz="3200" dirty="0">
                <a:latin typeface="Arial"/>
                <a:cs typeface="Arial"/>
              </a:rPr>
              <a:t>sólo en </a:t>
            </a:r>
            <a:r>
              <a:rPr sz="3200" spc="-5" dirty="0">
                <a:latin typeface="Arial"/>
                <a:cs typeface="Arial"/>
              </a:rPr>
              <a:t>inspecciones </a:t>
            </a:r>
            <a:r>
              <a:rPr sz="3200" spc="-5" dirty="0" err="1">
                <a:latin typeface="Arial"/>
                <a:cs typeface="Arial"/>
              </a:rPr>
              <a:t>visuales</a:t>
            </a:r>
            <a:r>
              <a:rPr sz="3200" spc="-5" dirty="0" smtClean="0">
                <a:latin typeface="Arial"/>
                <a:cs typeface="Arial"/>
              </a:rPr>
              <a:t>.</a:t>
            </a:r>
            <a:r>
              <a:rPr sz="3200" dirty="0" smtClean="0">
                <a:latin typeface="Arial"/>
                <a:cs typeface="Arial"/>
              </a:rPr>
              <a:t>.</a:t>
            </a:r>
            <a:endParaRPr lang="es-AR" sz="3200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lang="es-AR" sz="3200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lang="es-AR" sz="3200" dirty="0">
              <a:latin typeface="Arial"/>
              <a:cs typeface="Arial"/>
            </a:endParaRPr>
          </a:p>
          <a:p>
            <a:pPr marL="698500" indent="-457200" algn="just">
              <a:spcBef>
                <a:spcPts val="105"/>
              </a:spcBef>
              <a:buFont typeface="Wingdings" panose="05000000000000000000" pitchFamily="2" charset="2"/>
              <a:buChar char="q"/>
            </a:pPr>
            <a:r>
              <a:rPr lang="es-AR" sz="3200" b="1" dirty="0" smtClean="0">
                <a:latin typeface="Arial"/>
                <a:cs typeface="Arial"/>
              </a:rPr>
              <a:t>Mantenimiento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preventivo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programado</a:t>
            </a:r>
            <a:r>
              <a:rPr lang="es-AR" sz="3200" b="1" spc="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o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sistemático</a:t>
            </a:r>
            <a:r>
              <a:rPr lang="es-AR" sz="3200" b="1" spc="-5" dirty="0" smtClean="0">
                <a:latin typeface="Arial"/>
                <a:cs typeface="Arial"/>
              </a:rPr>
              <a:t>: </a:t>
            </a:r>
            <a:r>
              <a:rPr lang="es-AR" sz="3200" spc="-5" dirty="0" smtClean="0">
                <a:latin typeface="Arial"/>
                <a:cs typeface="Arial"/>
              </a:rPr>
              <a:t>Consiste </a:t>
            </a:r>
            <a:r>
              <a:rPr lang="es-AR" sz="3200" dirty="0">
                <a:latin typeface="Arial"/>
                <a:cs typeface="Arial"/>
              </a:rPr>
              <a:t>en una </a:t>
            </a:r>
            <a:r>
              <a:rPr lang="es-AR" sz="3200" spc="-5" dirty="0">
                <a:latin typeface="Arial"/>
                <a:cs typeface="Arial"/>
              </a:rPr>
              <a:t>serie </a:t>
            </a:r>
            <a:r>
              <a:rPr lang="es-AR" sz="3200" dirty="0">
                <a:latin typeface="Arial"/>
                <a:cs typeface="Arial"/>
              </a:rPr>
              <a:t>de </a:t>
            </a:r>
            <a:r>
              <a:rPr lang="es-AR" sz="3200" spc="-5" dirty="0">
                <a:latin typeface="Arial"/>
                <a:cs typeface="Arial"/>
              </a:rPr>
              <a:t>pruebas </a:t>
            </a:r>
            <a:r>
              <a:rPr lang="es-AR" sz="3200" dirty="0">
                <a:latin typeface="Arial"/>
                <a:cs typeface="Arial"/>
              </a:rPr>
              <a:t>a </a:t>
            </a:r>
            <a:r>
              <a:rPr lang="es-AR" sz="3200" spc="-5" dirty="0">
                <a:latin typeface="Arial"/>
                <a:cs typeface="Arial"/>
              </a:rPr>
              <a:t>realizar </a:t>
            </a:r>
            <a:r>
              <a:rPr lang="es-AR" sz="3200" dirty="0">
                <a:latin typeface="Arial"/>
                <a:cs typeface="Arial"/>
              </a:rPr>
              <a:t>en los </a:t>
            </a:r>
            <a:r>
              <a:rPr lang="es-AR" sz="3200" spc="-5" dirty="0">
                <a:latin typeface="Arial"/>
                <a:cs typeface="Arial"/>
              </a:rPr>
              <a:t>equipos para verificar </a:t>
            </a:r>
            <a:r>
              <a:rPr lang="es-AR" sz="3200" dirty="0">
                <a:latin typeface="Arial"/>
                <a:cs typeface="Arial"/>
              </a:rPr>
              <a:t>su </a:t>
            </a:r>
            <a:r>
              <a:rPr lang="es-AR" sz="3200" spc="-375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estado.</a:t>
            </a:r>
            <a:r>
              <a:rPr lang="es-AR" sz="3200" dirty="0">
                <a:latin typeface="Arial"/>
                <a:cs typeface="Arial"/>
              </a:rPr>
              <a:t> </a:t>
            </a:r>
          </a:p>
          <a:p>
            <a:pPr algn="just">
              <a:spcBef>
                <a:spcPts val="45"/>
              </a:spcBef>
            </a:pPr>
            <a:endParaRPr lang="es-AR" sz="3200" dirty="0">
              <a:latin typeface="Arial"/>
              <a:cs typeface="Arial"/>
            </a:endParaRPr>
          </a:p>
          <a:p>
            <a:pPr marL="12700" marR="5715" algn="just">
              <a:lnSpc>
                <a:spcPct val="143600"/>
              </a:lnSpc>
              <a:spcBef>
                <a:spcPts val="819"/>
              </a:spcBef>
            </a:pP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1143000"/>
            <a:ext cx="12268200" cy="809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lvl="1" algn="just">
              <a:tabLst>
                <a:tab pos="6985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2.3 Mantenimiento</a:t>
            </a:r>
            <a:r>
              <a:rPr lang="es-AR" sz="3200" b="1" spc="-20" dirty="0" smtClean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correctivo</a:t>
            </a:r>
            <a:endParaRPr lang="es-AR" sz="3200" dirty="0">
              <a:latin typeface="Arial"/>
              <a:cs typeface="Arial"/>
            </a:endParaRPr>
          </a:p>
          <a:p>
            <a:pPr lvl="1" algn="just">
              <a:buFont typeface="Arial"/>
              <a:buAutoNum type="arabicPeriod" startAt="3"/>
            </a:pPr>
            <a:endParaRPr lang="es-AR" sz="3200" dirty="0">
              <a:latin typeface="Arial"/>
              <a:cs typeface="Arial"/>
            </a:endParaRPr>
          </a:p>
          <a:p>
            <a:pPr marL="12700" algn="just"/>
            <a:r>
              <a:rPr lang="es-AR" sz="3200" dirty="0">
                <a:latin typeface="Arial"/>
                <a:cs typeface="Arial"/>
              </a:rPr>
              <a:t>El</a:t>
            </a:r>
            <a:r>
              <a:rPr lang="es-AR" sz="3200" spc="10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mantenimiento</a:t>
            </a:r>
            <a:r>
              <a:rPr lang="es-AR" sz="3200" spc="-10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correctivo</a:t>
            </a:r>
            <a:r>
              <a:rPr lang="es-AR" sz="3200" spc="10" dirty="0">
                <a:latin typeface="Arial"/>
                <a:cs typeface="Arial"/>
              </a:rPr>
              <a:t> </a:t>
            </a:r>
            <a:r>
              <a:rPr lang="es-AR" sz="3200" dirty="0">
                <a:latin typeface="Arial"/>
                <a:cs typeface="Arial"/>
              </a:rPr>
              <a:t>puede</a:t>
            </a:r>
            <a:r>
              <a:rPr lang="es-AR" sz="3200" spc="10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dividirse</a:t>
            </a:r>
            <a:r>
              <a:rPr lang="es-AR" sz="3200" spc="5" dirty="0">
                <a:latin typeface="Arial"/>
                <a:cs typeface="Arial"/>
              </a:rPr>
              <a:t> </a:t>
            </a:r>
            <a:r>
              <a:rPr lang="es-AR" sz="3200" dirty="0">
                <a:latin typeface="Arial"/>
                <a:cs typeface="Arial"/>
              </a:rPr>
              <a:t>en</a:t>
            </a:r>
            <a:r>
              <a:rPr lang="es-AR" sz="3200" spc="-5" dirty="0">
                <a:latin typeface="Arial"/>
                <a:cs typeface="Arial"/>
              </a:rPr>
              <a:t> </a:t>
            </a:r>
            <a:r>
              <a:rPr lang="es-AR" sz="3200" dirty="0">
                <a:latin typeface="Arial"/>
                <a:cs typeface="Arial"/>
              </a:rPr>
              <a:t>dos </a:t>
            </a:r>
            <a:r>
              <a:rPr lang="es-AR" sz="3200" spc="-5" dirty="0">
                <a:latin typeface="Arial"/>
                <a:cs typeface="Arial"/>
              </a:rPr>
              <a:t>partes:</a:t>
            </a:r>
            <a:endParaRPr lang="es-AR" sz="3200" dirty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lang="es-AR" sz="3200" dirty="0">
              <a:latin typeface="Arial"/>
              <a:cs typeface="Arial"/>
            </a:endParaRPr>
          </a:p>
          <a:p>
            <a:pPr marL="697865" lvl="2" indent="-457200" algn="just">
              <a:buFont typeface="Wingdings" panose="05000000000000000000" pitchFamily="2" charset="2"/>
              <a:buChar char="q"/>
              <a:tabLst>
                <a:tab pos="698500" algn="l"/>
              </a:tabLst>
            </a:pPr>
            <a:r>
              <a:rPr lang="es-AR" sz="3200" b="1" spc="-5" dirty="0">
                <a:latin typeface="Arial"/>
                <a:cs typeface="Arial"/>
              </a:rPr>
              <a:t>Mantenimiento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correctivo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programado</a:t>
            </a:r>
            <a:r>
              <a:rPr lang="es-AR" sz="3200" b="1" spc="-5" dirty="0" smtClean="0">
                <a:latin typeface="Arial"/>
                <a:cs typeface="Arial"/>
              </a:rPr>
              <a:t>: </a:t>
            </a:r>
            <a:r>
              <a:rPr lang="es-AR" sz="3200" dirty="0" smtClean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implica </a:t>
            </a:r>
            <a:r>
              <a:rPr lang="es-AR" sz="3200" dirty="0">
                <a:latin typeface="Arial"/>
                <a:cs typeface="Arial"/>
              </a:rPr>
              <a:t>reparación y reemplazo de </a:t>
            </a:r>
            <a:r>
              <a:rPr lang="es-AR" sz="3200" spc="-5" dirty="0">
                <a:latin typeface="Arial"/>
                <a:cs typeface="Arial"/>
              </a:rPr>
              <a:t>piezas </a:t>
            </a:r>
            <a:r>
              <a:rPr lang="es-AR" sz="3200" dirty="0">
                <a:latin typeface="Arial"/>
                <a:cs typeface="Arial"/>
              </a:rPr>
              <a:t> que </a:t>
            </a:r>
            <a:r>
              <a:rPr lang="es-AR" sz="3200" spc="-5" dirty="0">
                <a:latin typeface="Arial"/>
                <a:cs typeface="Arial"/>
              </a:rPr>
              <a:t>tiene carácter preventivo, </a:t>
            </a:r>
            <a:r>
              <a:rPr lang="es-AR" sz="3200" spc="-5" dirty="0" smtClean="0">
                <a:latin typeface="Arial"/>
                <a:cs typeface="Arial"/>
              </a:rPr>
              <a:t>se</a:t>
            </a:r>
            <a:r>
              <a:rPr lang="es-AR" sz="3200" spc="-60" dirty="0" smtClean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efectúan</a:t>
            </a:r>
            <a:r>
              <a:rPr lang="es-AR" sz="3200" spc="-50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las</a:t>
            </a:r>
            <a:r>
              <a:rPr lang="es-AR" sz="3200" spc="-50" dirty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reparaciones</a:t>
            </a:r>
            <a:r>
              <a:rPr lang="es-AR" sz="3200" spc="-50" dirty="0">
                <a:latin typeface="Arial"/>
                <a:cs typeface="Arial"/>
              </a:rPr>
              <a:t> </a:t>
            </a:r>
            <a:r>
              <a:rPr lang="es-AR" sz="3200" dirty="0">
                <a:latin typeface="Arial"/>
                <a:cs typeface="Arial"/>
              </a:rPr>
              <a:t>con</a:t>
            </a:r>
            <a:r>
              <a:rPr lang="es-AR" sz="3200" spc="-65" dirty="0">
                <a:latin typeface="Arial"/>
                <a:cs typeface="Arial"/>
              </a:rPr>
              <a:t> </a:t>
            </a:r>
            <a:r>
              <a:rPr lang="es-AR" sz="3200" spc="-10" dirty="0">
                <a:latin typeface="Arial"/>
                <a:cs typeface="Arial"/>
              </a:rPr>
              <a:t>la</a:t>
            </a:r>
            <a:r>
              <a:rPr lang="es-AR" sz="3200" spc="-60" dirty="0">
                <a:latin typeface="Arial"/>
                <a:cs typeface="Arial"/>
              </a:rPr>
              <a:t> </a:t>
            </a:r>
            <a:r>
              <a:rPr lang="es-AR" sz="3200" spc="-5" dirty="0" smtClean="0">
                <a:latin typeface="Arial"/>
                <a:cs typeface="Arial"/>
              </a:rPr>
              <a:t>intención </a:t>
            </a:r>
            <a:r>
              <a:rPr sz="3200" dirty="0" smtClean="0">
                <a:latin typeface="Arial"/>
                <a:cs typeface="Arial"/>
              </a:rPr>
              <a:t>de</a:t>
            </a:r>
            <a:r>
              <a:rPr sz="3200" spc="30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anticiparse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prevenir</a:t>
            </a:r>
            <a:r>
              <a:rPr sz="3200" spc="3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daños</a:t>
            </a:r>
            <a:r>
              <a:rPr sz="3200" spc="40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mayores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457200" indent="-457200" algn="just">
              <a:spcBef>
                <a:spcPts val="40"/>
              </a:spcBef>
              <a:buFont typeface="Wingdings" panose="05000000000000000000" pitchFamily="2" charset="2"/>
              <a:buChar char="q"/>
            </a:pPr>
            <a:endParaRPr lang="es-AR" sz="3200" dirty="0" smtClean="0">
              <a:latin typeface="Arial"/>
              <a:cs typeface="Arial"/>
            </a:endParaRPr>
          </a:p>
          <a:p>
            <a:pPr marL="457200" indent="-457200" algn="just">
              <a:spcBef>
                <a:spcPts val="40"/>
              </a:spcBef>
              <a:buFont typeface="Wingdings" panose="05000000000000000000" pitchFamily="2" charset="2"/>
              <a:buChar char="q"/>
            </a:pPr>
            <a:endParaRPr sz="3200" dirty="0">
              <a:latin typeface="Arial"/>
              <a:cs typeface="Arial"/>
            </a:endParaRPr>
          </a:p>
          <a:p>
            <a:pPr marL="698500" indent="-457200" algn="just">
              <a:buFont typeface="Wingdings" panose="05000000000000000000" pitchFamily="2" charset="2"/>
              <a:buChar char="q"/>
            </a:pPr>
            <a:r>
              <a:rPr sz="3200" b="1" dirty="0" err="1" smtClean="0">
                <a:latin typeface="Arial"/>
                <a:cs typeface="Arial"/>
              </a:rPr>
              <a:t>Mantenimiento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correctivo por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avería</a:t>
            </a:r>
            <a:r>
              <a:rPr sz="3200" b="1" spc="-5" dirty="0" smtClean="0">
                <a:latin typeface="Arial"/>
                <a:cs typeface="Arial"/>
              </a:rPr>
              <a:t>:</a:t>
            </a:r>
            <a:r>
              <a:rPr lang="es-AR" sz="3200" b="1" spc="-5" dirty="0" smtClean="0">
                <a:latin typeface="Arial"/>
                <a:cs typeface="Arial"/>
              </a:rPr>
              <a:t> </a:t>
            </a:r>
            <a:r>
              <a:rPr sz="3200" dirty="0" smtClean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presenta cuando existe </a:t>
            </a:r>
            <a:r>
              <a:rPr sz="3200" dirty="0">
                <a:latin typeface="Arial"/>
                <a:cs typeface="Arial"/>
              </a:rPr>
              <a:t>una falla o </a:t>
            </a:r>
            <a:r>
              <a:rPr sz="3200" spc="-5" dirty="0">
                <a:latin typeface="Arial"/>
                <a:cs typeface="Arial"/>
              </a:rPr>
              <a:t>avería grave </a:t>
            </a:r>
            <a:r>
              <a:rPr sz="3200" dirty="0">
                <a:latin typeface="Arial"/>
                <a:cs typeface="Arial"/>
              </a:rPr>
              <a:t>de algún o </a:t>
            </a:r>
            <a:r>
              <a:rPr sz="3200" spc="-5" dirty="0">
                <a:latin typeface="Arial"/>
                <a:cs typeface="Arial"/>
              </a:rPr>
              <a:t>algunos </a:t>
            </a:r>
            <a:r>
              <a:rPr sz="3200" dirty="0">
                <a:latin typeface="Arial"/>
                <a:cs typeface="Arial"/>
              </a:rPr>
              <a:t> equipos de la </a:t>
            </a:r>
            <a:r>
              <a:rPr sz="3200" spc="-5" dirty="0">
                <a:latin typeface="Arial"/>
                <a:cs typeface="Arial"/>
              </a:rPr>
              <a:t>subestación, </a:t>
            </a:r>
            <a:r>
              <a:rPr sz="3200" spc="-5" dirty="0" err="1" smtClean="0">
                <a:latin typeface="Arial"/>
                <a:cs typeface="Arial"/>
              </a:rPr>
              <a:t>por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causas ajenas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 </a:t>
            </a:r>
            <a:r>
              <a:rPr sz="3200" spc="-5" dirty="0">
                <a:latin typeface="Arial"/>
                <a:cs typeface="Arial"/>
              </a:rPr>
              <a:t>voluntad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los </a:t>
            </a:r>
            <a:r>
              <a:rPr sz="3200" dirty="0">
                <a:latin typeface="Arial"/>
                <a:cs typeface="Arial"/>
              </a:rPr>
              <a:t>responsables de la </a:t>
            </a:r>
            <a:r>
              <a:rPr sz="3200" spc="-5" dirty="0">
                <a:latin typeface="Arial"/>
                <a:cs typeface="Arial"/>
              </a:rPr>
              <a:t>subestación, </a:t>
            </a:r>
            <a:r>
              <a:rPr sz="3200" spc="-5" dirty="0" err="1" smtClean="0">
                <a:latin typeface="Arial"/>
                <a:cs typeface="Arial"/>
              </a:rPr>
              <a:t>factores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externos: condiciones climáticas, daños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terceros, problemas </a:t>
            </a:r>
            <a:r>
              <a:rPr sz="3200" dirty="0">
                <a:latin typeface="Arial"/>
                <a:cs typeface="Arial"/>
              </a:rPr>
              <a:t>en la </a:t>
            </a:r>
            <a:r>
              <a:rPr sz="3200" spc="-5" dirty="0">
                <a:latin typeface="Arial"/>
                <a:cs typeface="Arial"/>
              </a:rPr>
              <a:t>línea </a:t>
            </a:r>
            <a:r>
              <a:rPr sz="3200" dirty="0">
                <a:latin typeface="Arial"/>
                <a:cs typeface="Arial"/>
              </a:rPr>
              <a:t> de</a:t>
            </a:r>
            <a:r>
              <a:rPr sz="3200" spc="-5" dirty="0">
                <a:latin typeface="Arial"/>
                <a:cs typeface="Arial"/>
              </a:rPr>
              <a:t> transmisión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distribución.</a:t>
            </a:r>
            <a:endParaRPr sz="32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5800" y="1066800"/>
            <a:ext cx="12039600" cy="5037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algn="just">
              <a:spcBef>
                <a:spcPts val="5"/>
              </a:spcBef>
            </a:pPr>
            <a:r>
              <a:rPr lang="es-AR" sz="3200" b="1" dirty="0">
                <a:latin typeface="Arial"/>
                <a:cs typeface="Arial"/>
              </a:rPr>
              <a:t>2.4.  </a:t>
            </a:r>
            <a:r>
              <a:rPr lang="es-AR" sz="3200" b="1" spc="6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Mantenimiento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proactivo</a:t>
            </a:r>
          </a:p>
          <a:p>
            <a:pPr marL="241300" algn="just">
              <a:spcBef>
                <a:spcPts val="5"/>
              </a:spcBef>
            </a:pPr>
            <a:endParaRPr lang="es-AR" sz="3200" dirty="0">
              <a:latin typeface="Arial"/>
              <a:cs typeface="Arial"/>
            </a:endParaRPr>
          </a:p>
          <a:p>
            <a:pPr marL="469900" marR="1016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lang="es-AR" sz="3200" b="1" spc="-5" dirty="0">
                <a:latin typeface="Arial"/>
                <a:cs typeface="Arial"/>
              </a:rPr>
              <a:t>C</a:t>
            </a:r>
            <a:r>
              <a:rPr lang="es-AR" sz="3200" b="1" spc="-5" dirty="0" smtClean="0">
                <a:latin typeface="Arial"/>
                <a:cs typeface="Arial"/>
              </a:rPr>
              <a:t>onsiste </a:t>
            </a:r>
            <a:r>
              <a:rPr lang="es-AR" sz="3200" b="1" spc="-10" dirty="0">
                <a:latin typeface="Arial"/>
                <a:cs typeface="Arial"/>
              </a:rPr>
              <a:t>en </a:t>
            </a:r>
            <a:r>
              <a:rPr lang="es-AR" sz="3200" b="1" dirty="0">
                <a:latin typeface="Arial"/>
                <a:cs typeface="Arial"/>
              </a:rPr>
              <a:t>el </a:t>
            </a:r>
            <a:r>
              <a:rPr lang="es-AR" sz="3200" b="1" spc="-5" dirty="0">
                <a:latin typeface="Arial"/>
                <a:cs typeface="Arial"/>
              </a:rPr>
              <a:t>estudio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fallas </a:t>
            </a:r>
            <a:r>
              <a:rPr lang="es-AR" sz="3200" b="1" dirty="0">
                <a:latin typeface="Arial"/>
                <a:cs typeface="Arial"/>
              </a:rPr>
              <a:t>y </a:t>
            </a:r>
            <a:r>
              <a:rPr lang="es-AR" sz="3200" b="1" spc="-5" dirty="0">
                <a:latin typeface="Arial"/>
                <a:cs typeface="Arial"/>
              </a:rPr>
              <a:t>análisis </a:t>
            </a:r>
            <a:r>
              <a:rPr lang="es-AR" sz="3200" b="1" dirty="0">
                <a:latin typeface="Arial"/>
                <a:cs typeface="Arial"/>
              </a:rPr>
              <a:t>de la 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actividad</a:t>
            </a:r>
            <a:r>
              <a:rPr lang="es-AR" sz="3200" b="1" dirty="0">
                <a:latin typeface="Arial"/>
                <a:cs typeface="Arial"/>
              </a:rPr>
              <a:t> de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mantenimiento</a:t>
            </a:r>
          </a:p>
          <a:p>
            <a:pPr marL="469900" marR="1016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lang="es-AR" sz="3200" b="1" dirty="0" smtClean="0">
              <a:latin typeface="Arial"/>
              <a:cs typeface="Arial"/>
            </a:endParaRPr>
          </a:p>
          <a:p>
            <a:pPr marL="469900" marR="1016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lang="es-AR"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s-AR" sz="3200" b="1" dirty="0">
                <a:latin typeface="Arial"/>
                <a:cs typeface="Arial"/>
              </a:rPr>
              <a:t>El </a:t>
            </a:r>
            <a:r>
              <a:rPr lang="es-AR" sz="3200" b="1" spc="-5" dirty="0">
                <a:latin typeface="Arial"/>
                <a:cs typeface="Arial"/>
              </a:rPr>
              <a:t>estudio </a:t>
            </a:r>
            <a:r>
              <a:rPr lang="es-AR" sz="3200" b="1" spc="-10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incidencias </a:t>
            </a:r>
            <a:r>
              <a:rPr lang="es-AR" sz="3200" b="1" dirty="0">
                <a:latin typeface="Arial"/>
                <a:cs typeface="Arial"/>
              </a:rPr>
              <a:t>y </a:t>
            </a:r>
            <a:r>
              <a:rPr lang="es-AR" sz="3200" b="1" spc="-5" dirty="0">
                <a:latin typeface="Arial"/>
                <a:cs typeface="Arial"/>
              </a:rPr>
              <a:t>análisis </a:t>
            </a:r>
            <a:r>
              <a:rPr lang="es-AR" sz="3200" b="1" spc="-10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fallas </a:t>
            </a:r>
            <a:r>
              <a:rPr lang="es-AR" sz="3200" b="1" spc="-10" dirty="0">
                <a:latin typeface="Arial"/>
                <a:cs typeface="Arial"/>
              </a:rPr>
              <a:t>es </a:t>
            </a:r>
            <a:r>
              <a:rPr lang="es-AR" sz="3200" b="1" dirty="0">
                <a:latin typeface="Arial"/>
                <a:cs typeface="Arial"/>
              </a:rPr>
              <a:t>una </a:t>
            </a:r>
            <a:r>
              <a:rPr lang="es-AR" sz="3200" b="1" spc="-5" dirty="0">
                <a:latin typeface="Arial"/>
                <a:cs typeface="Arial"/>
              </a:rPr>
              <a:t>actividad </a:t>
            </a:r>
            <a:r>
              <a:rPr lang="es-AR" sz="3200" b="1" dirty="0">
                <a:latin typeface="Arial"/>
                <a:cs typeface="Arial"/>
              </a:rPr>
              <a:t>relacionada 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con la </a:t>
            </a:r>
            <a:r>
              <a:rPr lang="es-AR" sz="3200" b="1" spc="-5" dirty="0">
                <a:latin typeface="Arial"/>
                <a:cs typeface="Arial"/>
              </a:rPr>
              <a:t>subestación </a:t>
            </a:r>
            <a:r>
              <a:rPr lang="es-AR" sz="3200" b="1" dirty="0">
                <a:latin typeface="Arial"/>
                <a:cs typeface="Arial"/>
              </a:rPr>
              <a:t>en </a:t>
            </a:r>
            <a:r>
              <a:rPr lang="es-AR" sz="3200" b="1" spc="-5" dirty="0">
                <a:latin typeface="Arial"/>
                <a:cs typeface="Arial"/>
              </a:rPr>
              <a:t>general</a:t>
            </a:r>
            <a:r>
              <a:rPr lang="es-AR" sz="3200" b="1" spc="-5" dirty="0" smtClean="0">
                <a:latin typeface="Arial"/>
                <a:cs typeface="Arial"/>
              </a:rPr>
              <a:t>..</a:t>
            </a: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s-AR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382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381000"/>
            <a:ext cx="12115800" cy="7589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241300" algn="just">
              <a:spcBef>
                <a:spcPts val="5"/>
              </a:spcBef>
            </a:pPr>
            <a:r>
              <a:rPr sz="3200" b="1" spc="-5" dirty="0" smtClean="0">
                <a:latin typeface="Arial"/>
                <a:cs typeface="Arial"/>
              </a:rPr>
              <a:t>3</a:t>
            </a:r>
            <a:r>
              <a:rPr sz="3200" b="1" u="sng" spc="-5" dirty="0">
                <a:latin typeface="Arial"/>
                <a:cs typeface="Arial"/>
              </a:rPr>
              <a:t>.</a:t>
            </a:r>
            <a:r>
              <a:rPr sz="3200" b="1" u="sng" spc="245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Interpretación</a:t>
            </a:r>
            <a:r>
              <a:rPr sz="3200" b="1" u="sng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 indicadores</a:t>
            </a:r>
            <a:r>
              <a:rPr sz="3200" b="1" u="sng" spc="10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 </a:t>
            </a:r>
            <a:r>
              <a:rPr sz="3200" b="1" u="sng" spc="-5" dirty="0" err="1">
                <a:latin typeface="Arial"/>
                <a:cs typeface="Arial"/>
              </a:rPr>
              <a:t>pruebas</a:t>
            </a:r>
            <a:r>
              <a:rPr sz="3200" b="1" u="sng" spc="5" dirty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eléctricas</a:t>
            </a:r>
            <a:endParaRPr lang="es-AR" sz="3200" b="1" u="sng" spc="-5" dirty="0" smtClean="0">
              <a:latin typeface="Arial"/>
              <a:cs typeface="Arial"/>
            </a:endParaRPr>
          </a:p>
          <a:p>
            <a:pPr marL="241300" algn="just">
              <a:spcBef>
                <a:spcPts val="5"/>
              </a:spcBef>
            </a:pPr>
            <a:endParaRPr sz="3200" b="1" u="sng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s-AR" sz="3200" b="1" spc="-10" dirty="0" err="1">
                <a:latin typeface="Arial"/>
                <a:cs typeface="Arial"/>
              </a:rPr>
              <a:t>E</a:t>
            </a:r>
            <a:r>
              <a:rPr sz="3200" b="1" spc="-10" dirty="0" smtClean="0">
                <a:latin typeface="Arial"/>
                <a:cs typeface="Arial"/>
              </a:rPr>
              <a:t>s</a:t>
            </a:r>
            <a:r>
              <a:rPr sz="3200" b="1" spc="-3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necesario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tener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sz="3200" b="1" spc="-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mano</a:t>
            </a:r>
            <a:r>
              <a:rPr sz="3200" b="1" spc="-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3200" b="1" spc="-38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valores</a:t>
            </a:r>
            <a:r>
              <a:rPr sz="32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</a:t>
            </a:r>
            <a:r>
              <a:rPr sz="3200" b="1" spc="-4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32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indicados</a:t>
            </a:r>
            <a:r>
              <a:rPr sz="3200" b="1" spc="-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nomas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aplican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cada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equipo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 los </a:t>
            </a:r>
            <a:r>
              <a:rPr sz="3200" b="1" spc="-5" dirty="0">
                <a:latin typeface="Arial"/>
                <a:cs typeface="Arial"/>
              </a:rPr>
              <a:t>datos </a:t>
            </a:r>
            <a:r>
              <a:rPr sz="3200" b="1" dirty="0">
                <a:latin typeface="Arial"/>
                <a:cs typeface="Arial"/>
              </a:rPr>
              <a:t>de las pruebas </a:t>
            </a:r>
            <a:r>
              <a:rPr sz="3200" b="1" spc="-5" dirty="0">
                <a:latin typeface="Arial"/>
                <a:cs typeface="Arial"/>
              </a:rPr>
              <a:t>realizadas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fábrica. 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s-AR" sz="3200" b="1" spc="-5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 smtClean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esta comparación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puede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deducir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 </a:t>
            </a:r>
            <a:r>
              <a:rPr sz="32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equipo analizado debe continuar en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servicio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por el 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contrario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debe ser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objeto de un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mantenimiento mayor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 si es del </a:t>
            </a:r>
            <a:r>
              <a:rPr sz="3200" b="1" spc="-5" dirty="0">
                <a:latin typeface="Arial"/>
                <a:cs typeface="Arial"/>
              </a:rPr>
              <a:t>caso deba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sustituido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reemplazado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Los 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informes </a:t>
            </a:r>
            <a:r>
              <a:rPr sz="3200" b="1" dirty="0">
                <a:latin typeface="Arial"/>
                <a:cs typeface="Arial"/>
              </a:rPr>
              <a:t>del </a:t>
            </a:r>
            <a:r>
              <a:rPr sz="3200" b="1" spc="-5" dirty="0">
                <a:latin typeface="Arial"/>
                <a:cs typeface="Arial"/>
              </a:rPr>
              <a:t>mantenimiento </a:t>
            </a:r>
            <a:r>
              <a:rPr sz="3200" b="1" dirty="0">
                <a:latin typeface="Arial"/>
                <a:cs typeface="Arial"/>
              </a:rPr>
              <a:t>deben ser </a:t>
            </a:r>
            <a:r>
              <a:rPr sz="3200" b="1" spc="-5" dirty="0">
                <a:latin typeface="Arial"/>
                <a:cs typeface="Arial"/>
              </a:rPr>
              <a:t>conocidos </a:t>
            </a:r>
            <a:r>
              <a:rPr sz="3200" b="1" dirty="0">
                <a:latin typeface="Arial"/>
                <a:cs typeface="Arial"/>
              </a:rPr>
              <a:t>por el departamento de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 err="1">
                <a:latin typeface="Arial"/>
                <a:cs typeface="Arial"/>
              </a:rPr>
              <a:t>planeación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 smtClean="0">
                <a:latin typeface="Arial"/>
                <a:cs typeface="Arial"/>
              </a:rPr>
              <a:t>y</a:t>
            </a:r>
            <a:r>
              <a:rPr sz="3200" b="1" spc="-5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departamento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técnico</a:t>
            </a:r>
            <a:r>
              <a:rPr sz="1400" spc="-5" dirty="0" smtClean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1000" y="228600"/>
            <a:ext cx="1257300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spcBef>
                <a:spcPts val="100"/>
              </a:spcBef>
            </a:pPr>
            <a:r>
              <a:rPr sz="2800" b="1" u="sng" spc="-5" dirty="0">
                <a:latin typeface="Arial"/>
                <a:cs typeface="Arial"/>
              </a:rPr>
              <a:t>4.</a:t>
            </a:r>
            <a:r>
              <a:rPr sz="2800" b="1" u="sng" spc="215" dirty="0">
                <a:latin typeface="Arial"/>
                <a:cs typeface="Arial"/>
              </a:rPr>
              <a:t> </a:t>
            </a:r>
            <a:r>
              <a:rPr sz="2800" b="1" u="sng" spc="-5" dirty="0">
                <a:latin typeface="Arial"/>
                <a:cs typeface="Arial"/>
              </a:rPr>
              <a:t>Acciones</a:t>
            </a:r>
            <a:r>
              <a:rPr sz="2800" b="1" u="sng" spc="-10" dirty="0">
                <a:latin typeface="Arial"/>
                <a:cs typeface="Arial"/>
              </a:rPr>
              <a:t> </a:t>
            </a:r>
            <a:r>
              <a:rPr sz="2800" b="1" u="sng" spc="-5" dirty="0">
                <a:latin typeface="Arial"/>
                <a:cs typeface="Arial"/>
              </a:rPr>
              <a:t>Correctivas</a:t>
            </a:r>
            <a:endParaRPr sz="2800" u="sng" dirty="0">
              <a:latin typeface="Arial"/>
              <a:cs typeface="Arial"/>
            </a:endParaRPr>
          </a:p>
          <a:p>
            <a:pPr marL="12700" marR="5080" algn="just"/>
            <a:r>
              <a:rPr sz="2400" spc="-5" dirty="0" err="1" smtClean="0">
                <a:latin typeface="Arial"/>
                <a:cs typeface="Arial"/>
              </a:rPr>
              <a:t>Posibles</a:t>
            </a:r>
            <a:r>
              <a:rPr sz="2400" spc="1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causas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falla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en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accesorios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mediciones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obtenidas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2400" b="1" i="1" spc="1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las </a:t>
            </a:r>
            <a:r>
              <a:rPr sz="2400" b="1" i="1" spc="-3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eléctricas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transformador:</a:t>
            </a:r>
            <a:endParaRPr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49420"/>
            <a:ext cx="10972799" cy="82517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85800"/>
            <a:ext cx="11201399" cy="8991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62000"/>
            <a:ext cx="11125199" cy="8839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304800"/>
            <a:ext cx="12801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8120">
              <a:spcBef>
                <a:spcPts val="110"/>
              </a:spcBef>
            </a:pPr>
            <a:r>
              <a:rPr sz="2400" spc="-5" dirty="0" err="1" smtClean="0">
                <a:latin typeface="Arial"/>
                <a:cs typeface="Arial"/>
              </a:rPr>
              <a:t>Posibles</a:t>
            </a:r>
            <a:r>
              <a:rPr sz="2400" spc="14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causas</a:t>
            </a:r>
            <a:r>
              <a:rPr sz="2400" spc="1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falla</a:t>
            </a:r>
            <a:r>
              <a:rPr sz="2400" spc="1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accesorios</a:t>
            </a:r>
            <a:r>
              <a:rPr sz="2400" spc="1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1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mediciones</a:t>
            </a:r>
            <a:r>
              <a:rPr sz="2400" spc="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obtenidas</a:t>
            </a:r>
            <a:r>
              <a:rPr sz="2400" spc="1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las </a:t>
            </a:r>
            <a:r>
              <a:rPr sz="2400" spc="-375" dirty="0"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pruebas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interruptor:</a:t>
            </a:r>
            <a:endParaRPr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56288"/>
            <a:ext cx="11353799" cy="869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57200"/>
            <a:ext cx="10439399" cy="929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8600" y="228600"/>
            <a:ext cx="12573000" cy="8635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500" dirty="0">
              <a:latin typeface="Calibri"/>
              <a:cs typeface="Calibri"/>
            </a:endParaRPr>
          </a:p>
          <a:p>
            <a:pPr marL="12700" indent="228600" algn="just">
              <a:spcBef>
                <a:spcPts val="5"/>
              </a:spcBef>
              <a:buAutoNum type="arabicPeriod" startAt="5"/>
              <a:tabLst>
                <a:tab pos="469900" algn="l"/>
              </a:tabLst>
            </a:pPr>
            <a:r>
              <a:rPr sz="3200" b="1" u="sng" spc="-5" dirty="0">
                <a:latin typeface="Arial"/>
                <a:cs typeface="Arial"/>
              </a:rPr>
              <a:t>Desarrollo</a:t>
            </a:r>
            <a:r>
              <a:rPr sz="3200" b="1" u="sng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</a:t>
            </a:r>
            <a:r>
              <a:rPr sz="3200" b="1" u="sng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conceptos</a:t>
            </a:r>
            <a:r>
              <a:rPr sz="3200" b="1" u="sng" spc="10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</a:t>
            </a:r>
            <a:r>
              <a:rPr sz="3200" b="1" u="sng" spc="15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equipos</a:t>
            </a:r>
            <a:r>
              <a:rPr sz="3200" b="1" u="sng" spc="10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</a:t>
            </a:r>
            <a:r>
              <a:rPr sz="3200" b="1" u="sng" spc="15" dirty="0">
                <a:latin typeface="Arial"/>
                <a:cs typeface="Arial"/>
              </a:rPr>
              <a:t> </a:t>
            </a:r>
            <a:r>
              <a:rPr sz="3200" b="1" u="sng" spc="-5" dirty="0" err="1">
                <a:latin typeface="Arial"/>
                <a:cs typeface="Arial"/>
              </a:rPr>
              <a:t>subestaciones</a:t>
            </a:r>
            <a:r>
              <a:rPr sz="3200" b="1" u="sng" spc="10" dirty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eléctricas</a:t>
            </a:r>
            <a:endParaRPr lang="es-AR" sz="3200" b="1" u="sng" spc="-5" dirty="0" smtClean="0">
              <a:latin typeface="Arial"/>
              <a:cs typeface="Arial"/>
            </a:endParaRPr>
          </a:p>
          <a:p>
            <a:pPr marL="12700" indent="228600" algn="just">
              <a:spcBef>
                <a:spcPts val="5"/>
              </a:spcBef>
              <a:buAutoNum type="arabicPeriod" startAt="5"/>
              <a:tabLst>
                <a:tab pos="469900" algn="l"/>
              </a:tabLst>
            </a:pPr>
            <a:endParaRPr sz="3200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subestaciones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eléctricas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son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conjunto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equipos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destinados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dirigir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flujo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energía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eléctrica,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punto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red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que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confluyen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líneas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375" dirty="0">
                <a:latin typeface="Arial"/>
                <a:cs typeface="Arial"/>
              </a:rPr>
              <a:t> </a:t>
            </a:r>
            <a:endParaRPr lang="es-AR" sz="3200" b="1" spc="-37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s-AR" sz="3200" b="1" spc="-375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conjunto </a:t>
            </a:r>
            <a:r>
              <a:rPr sz="3200" b="1" dirty="0">
                <a:latin typeface="Arial"/>
                <a:cs typeface="Arial"/>
              </a:rPr>
              <a:t>de la instalación </a:t>
            </a:r>
            <a:r>
              <a:rPr sz="3200" b="1" spc="-5" dirty="0">
                <a:latin typeface="Arial"/>
                <a:cs typeface="Arial"/>
              </a:rPr>
              <a:t>está formada </a:t>
            </a:r>
            <a:r>
              <a:rPr sz="3200" b="1" dirty="0">
                <a:latin typeface="Arial"/>
                <a:cs typeface="Arial"/>
              </a:rPr>
              <a:t>por </a:t>
            </a:r>
            <a:r>
              <a:rPr sz="3200" b="1" spc="-5" dirty="0">
                <a:latin typeface="Arial"/>
                <a:cs typeface="Arial"/>
              </a:rPr>
              <a:t>equipos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eléctricos</a:t>
            </a:r>
            <a:r>
              <a:rPr sz="3200" b="1" dirty="0">
                <a:latin typeface="Arial"/>
                <a:cs typeface="Arial"/>
              </a:rPr>
              <a:t> y </a:t>
            </a:r>
            <a:r>
              <a:rPr sz="3200" b="1" spc="-5" dirty="0">
                <a:latin typeface="Arial"/>
                <a:cs typeface="Arial"/>
              </a:rPr>
              <a:t>los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edificios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necesarios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realizar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alguna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funciones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siguientes: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transformación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10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tensión, </a:t>
            </a:r>
            <a:r>
              <a:rPr sz="3200" b="1" dirty="0">
                <a:latin typeface="Arial"/>
                <a:cs typeface="Arial"/>
              </a:rPr>
              <a:t>de la </a:t>
            </a:r>
            <a:r>
              <a:rPr sz="3200" b="1" spc="-5" dirty="0">
                <a:latin typeface="Arial"/>
                <a:cs typeface="Arial"/>
              </a:rPr>
              <a:t>frecuencia, </a:t>
            </a:r>
            <a:r>
              <a:rPr sz="3200" b="1" dirty="0">
                <a:latin typeface="Arial"/>
                <a:cs typeface="Arial"/>
              </a:rPr>
              <a:t>del </a:t>
            </a:r>
            <a:r>
              <a:rPr sz="3200" b="1" spc="-10" dirty="0">
                <a:latin typeface="Arial"/>
                <a:cs typeface="Arial"/>
              </a:rPr>
              <a:t>nº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fases, rectificación,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compensación </a:t>
            </a:r>
            <a:r>
              <a:rPr sz="3200" b="1" dirty="0">
                <a:latin typeface="Arial"/>
                <a:cs typeface="Arial"/>
              </a:rPr>
              <a:t>del factor de </a:t>
            </a:r>
            <a:r>
              <a:rPr sz="3200" b="1" spc="-5" dirty="0">
                <a:latin typeface="Arial"/>
                <a:cs typeface="Arial"/>
              </a:rPr>
              <a:t>potencia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conexión </a:t>
            </a:r>
            <a:r>
              <a:rPr sz="3200" b="1" dirty="0">
                <a:latin typeface="Arial"/>
                <a:cs typeface="Arial"/>
              </a:rPr>
              <a:t>de dos o </a:t>
            </a:r>
            <a:r>
              <a:rPr sz="3200" b="1" spc="-5" dirty="0">
                <a:latin typeface="Arial"/>
                <a:cs typeface="Arial"/>
              </a:rPr>
              <a:t>más </a:t>
            </a:r>
            <a:r>
              <a:rPr sz="3200" b="1" dirty="0">
                <a:latin typeface="Arial"/>
                <a:cs typeface="Arial"/>
              </a:rPr>
              <a:t>circuitos.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smtClean="0">
                <a:latin typeface="Arial"/>
                <a:cs typeface="Arial"/>
              </a:rPr>
              <a:t>I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s-AR" sz="3200" b="1" spc="-5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 err="1" smtClean="0">
                <a:latin typeface="Arial"/>
                <a:cs typeface="Arial"/>
              </a:rPr>
              <a:t>ncluye</a:t>
            </a:r>
            <a:r>
              <a:rPr sz="3200" b="1" spc="11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servicios</a:t>
            </a:r>
            <a:r>
              <a:rPr sz="3200" b="1" spc="10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auxiliares</a:t>
            </a:r>
            <a:r>
              <a:rPr sz="3200" b="1" spc="11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9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corriente</a:t>
            </a:r>
            <a:r>
              <a:rPr sz="3200" b="1" spc="1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alterna</a:t>
            </a:r>
            <a:r>
              <a:rPr sz="3200" b="1" spc="1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continua</a:t>
            </a:r>
            <a:r>
              <a:rPr sz="3200" b="1" spc="1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necesarios</a:t>
            </a:r>
            <a:r>
              <a:rPr sz="3200" b="1" spc="1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para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funcionamiento</a:t>
            </a:r>
            <a:r>
              <a:rPr sz="3200" b="1" spc="-10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diferentes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equipos.</a:t>
            </a:r>
            <a:endParaRPr sz="3200" b="1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81000" y="188659"/>
            <a:ext cx="12649199" cy="5537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lang="es-AR" sz="900" dirty="0" smtClean="0">
              <a:latin typeface="Calibri"/>
              <a:cs typeface="Calibri"/>
            </a:endParaRPr>
          </a:p>
          <a:p>
            <a:pPr marL="240665" lvl="1" algn="just">
              <a:spcBef>
                <a:spcPts val="5"/>
              </a:spcBef>
              <a:tabLst>
                <a:tab pos="698500" algn="l"/>
              </a:tabLst>
            </a:pPr>
            <a:r>
              <a:rPr lang="es-AR" sz="3000" b="1" u="sng" spc="-5" dirty="0" smtClean="0">
                <a:latin typeface="Arial"/>
                <a:cs typeface="Arial"/>
              </a:rPr>
              <a:t>5.1 Transformadores</a:t>
            </a:r>
            <a:r>
              <a:rPr lang="es-AR" sz="3000" b="1" u="sng" spc="-20" dirty="0" smtClean="0">
                <a:latin typeface="Arial"/>
                <a:cs typeface="Arial"/>
              </a:rPr>
              <a:t> </a:t>
            </a:r>
            <a:r>
              <a:rPr lang="es-AR" sz="3000" b="1" u="sng" dirty="0">
                <a:latin typeface="Arial"/>
                <a:cs typeface="Arial"/>
              </a:rPr>
              <a:t>y</a:t>
            </a:r>
            <a:r>
              <a:rPr lang="es-AR" sz="3000" b="1" u="sng" spc="10" dirty="0">
                <a:latin typeface="Arial"/>
                <a:cs typeface="Arial"/>
              </a:rPr>
              <a:t> </a:t>
            </a:r>
            <a:r>
              <a:rPr lang="es-AR" sz="3000" b="1" u="sng" spc="-5" dirty="0">
                <a:latin typeface="Arial"/>
                <a:cs typeface="Arial"/>
              </a:rPr>
              <a:t>Auto-transformadores</a:t>
            </a:r>
            <a:endParaRPr lang="es-AR" sz="3000" b="1" u="sng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es-AR" sz="3000" b="1" spc="-5" dirty="0">
                <a:latin typeface="Arial"/>
                <a:cs typeface="Arial"/>
              </a:rPr>
              <a:t>El transformador </a:t>
            </a:r>
            <a:r>
              <a:rPr lang="es-AR" sz="3000" b="1" spc="-10" dirty="0" smtClean="0">
                <a:latin typeface="Arial"/>
                <a:cs typeface="Arial"/>
              </a:rPr>
              <a:t>es </a:t>
            </a:r>
            <a:r>
              <a:rPr lang="es-AR" sz="3000" b="1" dirty="0">
                <a:latin typeface="Arial"/>
                <a:cs typeface="Arial"/>
              </a:rPr>
              <a:t>un </a:t>
            </a:r>
            <a:r>
              <a:rPr lang="es-AR" sz="3000" b="1" spc="-5" dirty="0">
                <a:latin typeface="Arial"/>
                <a:cs typeface="Arial"/>
              </a:rPr>
              <a:t>elemento básico </a:t>
            </a:r>
            <a:r>
              <a:rPr lang="es-AR" sz="3000" b="1" dirty="0">
                <a:latin typeface="Arial"/>
                <a:cs typeface="Arial"/>
              </a:rPr>
              <a:t>en la </a:t>
            </a:r>
            <a:r>
              <a:rPr lang="es-AR" sz="3000" b="1" spc="-5" dirty="0">
                <a:latin typeface="Arial"/>
                <a:cs typeface="Arial"/>
              </a:rPr>
              <a:t>industria </a:t>
            </a:r>
            <a:endParaRPr lang="es-AR" sz="30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es-AR" sz="3000" b="1" dirty="0" smtClean="0">
                <a:latin typeface="Arial"/>
                <a:cs typeface="Arial"/>
              </a:rPr>
              <a:t>La </a:t>
            </a:r>
            <a:r>
              <a:rPr lang="es-AR" sz="3000" b="1" spc="-5" dirty="0">
                <a:latin typeface="Arial"/>
                <a:cs typeface="Arial"/>
              </a:rPr>
              <a:t>base</a:t>
            </a:r>
            <a:r>
              <a:rPr lang="es-AR" sz="3000" b="1" dirty="0">
                <a:latin typeface="Arial"/>
                <a:cs typeface="Arial"/>
              </a:rPr>
              <a:t> de </a:t>
            </a:r>
            <a:r>
              <a:rPr lang="es-AR" sz="3000" b="1" spc="-5" dirty="0">
                <a:latin typeface="Arial"/>
                <a:cs typeface="Arial"/>
              </a:rPr>
              <a:t>funcionamiento</a:t>
            </a:r>
            <a:r>
              <a:rPr lang="es-AR" sz="3000" b="1" dirty="0">
                <a:latin typeface="Arial"/>
                <a:cs typeface="Arial"/>
              </a:rPr>
              <a:t> de</a:t>
            </a:r>
            <a:r>
              <a:rPr lang="es-AR" sz="3000" b="1" spc="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un </a:t>
            </a:r>
            <a:r>
              <a:rPr lang="es-AR" sz="3000" b="1" spc="5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transformador</a:t>
            </a:r>
            <a:r>
              <a:rPr lang="es-AR" sz="3000" b="1" spc="-100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consiste</a:t>
            </a:r>
            <a:r>
              <a:rPr lang="es-AR" sz="3000" b="1" spc="-9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en</a:t>
            </a:r>
            <a:r>
              <a:rPr lang="es-AR" sz="3000" b="1" spc="-100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un</a:t>
            </a:r>
            <a:r>
              <a:rPr lang="es-AR" sz="3000" b="1" spc="-70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devanado</a:t>
            </a:r>
            <a:r>
              <a:rPr lang="es-AR" sz="3000" b="1" spc="-90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primario</a:t>
            </a:r>
            <a:r>
              <a:rPr lang="es-AR" sz="3000" b="1" spc="-90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que</a:t>
            </a:r>
            <a:r>
              <a:rPr lang="es-AR" sz="3000" b="1" spc="-9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se</a:t>
            </a:r>
            <a:r>
              <a:rPr lang="es-AR" sz="3000" b="1" spc="-85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alimenta</a:t>
            </a:r>
            <a:r>
              <a:rPr lang="es-AR" sz="3000" b="1" spc="-9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con</a:t>
            </a:r>
            <a:r>
              <a:rPr lang="es-AR" sz="3000" b="1" spc="-100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tensión </a:t>
            </a:r>
            <a:r>
              <a:rPr lang="es-AR" sz="3000" b="1" spc="-37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alterna y un </a:t>
            </a:r>
            <a:r>
              <a:rPr lang="es-AR" sz="3000" b="1" spc="-5" dirty="0">
                <a:latin typeface="Arial"/>
                <a:cs typeface="Arial"/>
              </a:rPr>
              <a:t>devanado </a:t>
            </a:r>
            <a:r>
              <a:rPr lang="es-AR" sz="3000" b="1" dirty="0" smtClean="0">
                <a:latin typeface="Arial"/>
                <a:cs typeface="Arial"/>
              </a:rPr>
              <a:t>secundario</a:t>
            </a:r>
          </a:p>
          <a:p>
            <a:pPr marL="469900" marR="5080" indent="-457200" algn="just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es-AR" sz="3000" b="1" dirty="0" smtClean="0">
                <a:latin typeface="Arial"/>
                <a:cs typeface="Arial"/>
              </a:rPr>
              <a:t>El</a:t>
            </a:r>
            <a:r>
              <a:rPr lang="es-AR" sz="3000" b="1" spc="-70" dirty="0" smtClean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devanado </a:t>
            </a:r>
            <a:r>
              <a:rPr lang="es-AR" sz="3000" b="1" spc="-375" dirty="0">
                <a:latin typeface="Arial"/>
                <a:cs typeface="Arial"/>
              </a:rPr>
              <a:t> </a:t>
            </a:r>
            <a:r>
              <a:rPr lang="es-AR" sz="3000" b="1" dirty="0">
                <a:latin typeface="Arial"/>
                <a:cs typeface="Arial"/>
              </a:rPr>
              <a:t>se </a:t>
            </a:r>
            <a:r>
              <a:rPr lang="es-AR" sz="3000" b="1" spc="-5" dirty="0">
                <a:latin typeface="Arial"/>
                <a:cs typeface="Arial"/>
              </a:rPr>
              <a:t>realiza con </a:t>
            </a:r>
            <a:r>
              <a:rPr lang="es-AR" sz="3000" b="1" dirty="0">
                <a:latin typeface="Arial"/>
                <a:cs typeface="Arial"/>
              </a:rPr>
              <a:t>hilo de </a:t>
            </a:r>
            <a:r>
              <a:rPr lang="es-AR" sz="3000" b="1" spc="-5" dirty="0">
                <a:latin typeface="Arial"/>
                <a:cs typeface="Arial"/>
              </a:rPr>
              <a:t>cobre cuya </a:t>
            </a:r>
            <a:r>
              <a:rPr lang="es-AR" sz="3000" b="1" dirty="0">
                <a:latin typeface="Arial"/>
                <a:cs typeface="Arial"/>
              </a:rPr>
              <a:t>sección dependerá de la </a:t>
            </a:r>
            <a:r>
              <a:rPr lang="es-AR" sz="3000" b="1" spc="-5" dirty="0">
                <a:latin typeface="Arial"/>
                <a:cs typeface="Arial"/>
              </a:rPr>
              <a:t>intensidad </a:t>
            </a:r>
            <a:r>
              <a:rPr lang="es-AR" sz="3000" b="1" dirty="0">
                <a:latin typeface="Arial"/>
                <a:cs typeface="Arial"/>
              </a:rPr>
              <a:t>que </a:t>
            </a:r>
            <a:r>
              <a:rPr lang="es-AR" sz="3000" b="1" spc="5" dirty="0">
                <a:latin typeface="Arial"/>
                <a:cs typeface="Arial"/>
              </a:rPr>
              <a:t> </a:t>
            </a:r>
            <a:r>
              <a:rPr lang="es-AR" sz="3000" b="1" spc="-5" dirty="0">
                <a:latin typeface="Arial"/>
                <a:cs typeface="Arial"/>
              </a:rPr>
              <a:t>circulará </a:t>
            </a:r>
            <a:r>
              <a:rPr lang="es-AR" sz="3000" b="1" dirty="0">
                <a:latin typeface="Arial"/>
                <a:cs typeface="Arial"/>
              </a:rPr>
              <a:t>por cada </a:t>
            </a:r>
            <a:r>
              <a:rPr lang="es-AR" sz="3000" b="1" spc="-5" dirty="0" smtClean="0">
                <a:latin typeface="Arial"/>
                <a:cs typeface="Arial"/>
              </a:rPr>
              <a:t>devanado</a:t>
            </a:r>
          </a:p>
          <a:p>
            <a:pPr marL="469900" marR="5715" indent="-457200" algn="just">
              <a:buFont typeface="Wingdings" panose="05000000000000000000" pitchFamily="2" charset="2"/>
              <a:buChar char="q"/>
            </a:pPr>
            <a:r>
              <a:rPr sz="3000" b="1" spc="-5" dirty="0" smtClean="0">
                <a:latin typeface="Arial"/>
                <a:cs typeface="Arial"/>
              </a:rPr>
              <a:t>El </a:t>
            </a:r>
            <a:r>
              <a:rPr sz="3000" b="1" spc="-5" dirty="0">
                <a:latin typeface="Arial"/>
                <a:cs typeface="Arial"/>
              </a:rPr>
              <a:t>autotransformador </a:t>
            </a:r>
            <a:r>
              <a:rPr sz="3000" b="1" dirty="0">
                <a:latin typeface="Arial"/>
                <a:cs typeface="Arial"/>
              </a:rPr>
              <a:t>es un tipo de </a:t>
            </a:r>
            <a:r>
              <a:rPr sz="3000" b="1" spc="-5" dirty="0">
                <a:latin typeface="Arial"/>
                <a:cs typeface="Arial"/>
              </a:rPr>
              <a:t>transformador cuya </a:t>
            </a:r>
            <a:r>
              <a:rPr sz="3000" b="1" dirty="0">
                <a:latin typeface="Arial"/>
                <a:cs typeface="Arial"/>
              </a:rPr>
              <a:t>diferencia </a:t>
            </a:r>
            <a:r>
              <a:rPr sz="3000" b="1" spc="-5" dirty="0">
                <a:latin typeface="Arial"/>
                <a:cs typeface="Arial"/>
              </a:rPr>
              <a:t>principal 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dirty="0" smtClean="0">
                <a:latin typeface="Arial"/>
                <a:cs typeface="Arial"/>
              </a:rPr>
              <a:t>solo</a:t>
            </a:r>
            <a:r>
              <a:rPr sz="3000" b="1" spc="-20" dirty="0" smtClean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tienen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un</a:t>
            </a:r>
            <a:r>
              <a:rPr sz="3000" b="1" spc="-2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devanado </a:t>
            </a:r>
            <a:r>
              <a:rPr sz="3000" b="1" spc="-3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de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donde</a:t>
            </a:r>
            <a:r>
              <a:rPr sz="3000" b="1" dirty="0">
                <a:latin typeface="Arial"/>
                <a:cs typeface="Arial"/>
              </a:rPr>
              <a:t> salen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las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conexiones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del</a:t>
            </a:r>
            <a:r>
              <a:rPr sz="3000" b="1" dirty="0">
                <a:latin typeface="Arial"/>
                <a:cs typeface="Arial"/>
              </a:rPr>
              <a:t> primario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y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del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secundario.</a:t>
            </a:r>
            <a:r>
              <a:rPr sz="3000" b="1" dirty="0">
                <a:latin typeface="Arial"/>
                <a:cs typeface="Arial"/>
              </a:rPr>
              <a:t> </a:t>
            </a:r>
            <a:endParaRPr lang="es-AR" sz="3000" b="1" dirty="0" smtClean="0">
              <a:latin typeface="Arial"/>
              <a:cs typeface="Arial"/>
            </a:endParaRPr>
          </a:p>
          <a:p>
            <a:pPr marL="469900" marR="5715" indent="-457200" algn="just">
              <a:buFont typeface="Wingdings" panose="05000000000000000000" pitchFamily="2" charset="2"/>
              <a:buChar char="q"/>
            </a:pPr>
            <a:r>
              <a:rPr sz="3000" b="1" spc="-5" dirty="0" smtClean="0">
                <a:latin typeface="Arial"/>
                <a:cs typeface="Arial"/>
              </a:rPr>
              <a:t>El </a:t>
            </a:r>
            <a:r>
              <a:rPr sz="3000" b="1" spc="-5" dirty="0">
                <a:latin typeface="Arial"/>
                <a:cs typeface="Arial"/>
              </a:rPr>
              <a:t>autotransformador </a:t>
            </a:r>
            <a:r>
              <a:rPr sz="3000" b="1" dirty="0">
                <a:latin typeface="Arial"/>
                <a:cs typeface="Arial"/>
              </a:rPr>
              <a:t>puede ser </a:t>
            </a:r>
            <a:r>
              <a:rPr sz="3000" b="1" spc="-5" dirty="0">
                <a:latin typeface="Arial"/>
                <a:cs typeface="Arial"/>
              </a:rPr>
              <a:t>elevador </a:t>
            </a:r>
            <a:r>
              <a:rPr sz="3000" b="1" dirty="0">
                <a:latin typeface="Arial"/>
                <a:cs typeface="Arial"/>
              </a:rPr>
              <a:t>o </a:t>
            </a:r>
            <a:r>
              <a:rPr sz="3000" b="1" spc="-5" dirty="0">
                <a:latin typeface="Arial"/>
                <a:cs typeface="Arial"/>
              </a:rPr>
              <a:t>reductor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 err="1">
                <a:latin typeface="Arial"/>
                <a:cs typeface="Arial"/>
              </a:rPr>
              <a:t>tensión</a:t>
            </a:r>
            <a:r>
              <a:rPr sz="3000" b="1" spc="-5" dirty="0" smtClean="0">
                <a:latin typeface="Arial"/>
                <a:cs typeface="Arial"/>
              </a:rPr>
              <a:t>..</a:t>
            </a:r>
            <a:endParaRPr sz="3000" b="1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0672" y="5726072"/>
            <a:ext cx="7229854" cy="3951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457200"/>
            <a:ext cx="12496800" cy="8815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lvl="2" indent="-457200" algn="just">
              <a:spcBef>
                <a:spcPts val="100"/>
              </a:spcBef>
              <a:buFont typeface="Wingdings" panose="05000000000000000000" pitchFamily="2" charset="2"/>
              <a:buChar char="q"/>
              <a:tabLst>
                <a:tab pos="508000" algn="l"/>
              </a:tabLst>
            </a:pPr>
            <a:r>
              <a:rPr sz="3200" b="1" spc="-5" dirty="0" err="1">
                <a:latin typeface="Arial"/>
                <a:cs typeface="Arial"/>
              </a:rPr>
              <a:t>Potencia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 smtClean="0">
                <a:latin typeface="Arial"/>
                <a:cs typeface="Arial"/>
              </a:rPr>
              <a:t>nominal</a:t>
            </a:r>
            <a:endParaRPr sz="3200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sz="3200" dirty="0">
              <a:latin typeface="Arial"/>
              <a:cs typeface="Arial"/>
            </a:endParaRPr>
          </a:p>
          <a:p>
            <a:pPr marL="469265" lvl="2" indent="-457200" algn="just">
              <a:buFont typeface="Wingdings" panose="05000000000000000000" pitchFamily="2" charset="2"/>
              <a:buChar char="q"/>
              <a:tabLst>
                <a:tab pos="508000" algn="l"/>
              </a:tabLst>
            </a:pPr>
            <a:r>
              <a:rPr sz="3200" b="1" spc="-5" dirty="0" err="1" smtClean="0">
                <a:latin typeface="Arial"/>
                <a:cs typeface="Arial"/>
              </a:rPr>
              <a:t>Rendimiento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265" lvl="2" indent="-457200" algn="just">
              <a:buFont typeface="Wingdings" panose="05000000000000000000" pitchFamily="2" charset="2"/>
              <a:buChar char="q"/>
              <a:tabLst>
                <a:tab pos="508000" algn="l"/>
              </a:tabLst>
            </a:pPr>
            <a:endParaRPr sz="3200" dirty="0">
              <a:latin typeface="Arial"/>
              <a:cs typeface="Arial"/>
            </a:endParaRPr>
          </a:p>
          <a:p>
            <a:pPr marL="469265" lvl="2" indent="-457200">
              <a:buFont typeface="Wingdings" panose="05000000000000000000" pitchFamily="2" charset="2"/>
              <a:buChar char="q"/>
              <a:tabLst>
                <a:tab pos="508000" algn="l"/>
              </a:tabLst>
            </a:pPr>
            <a:r>
              <a:rPr sz="3200" b="1" spc="-5" dirty="0">
                <a:latin typeface="Arial"/>
                <a:cs typeface="Arial"/>
              </a:rPr>
              <a:t>Tensión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primaria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secundaria</a:t>
            </a:r>
            <a:r>
              <a:rPr sz="3200" b="1" spc="-5" dirty="0" smtClean="0">
                <a:latin typeface="Arial"/>
                <a:cs typeface="Arial"/>
              </a:rPr>
              <a:t>: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265" lvl="2" indent="-457200">
              <a:buFont typeface="Wingdings" panose="05000000000000000000" pitchFamily="2" charset="2"/>
              <a:buChar char="q"/>
              <a:tabLst>
                <a:tab pos="508000" algn="l"/>
              </a:tabLst>
            </a:pPr>
            <a:endParaRPr sz="3200" dirty="0">
              <a:latin typeface="Arial"/>
              <a:cs typeface="Arial"/>
            </a:endParaRPr>
          </a:p>
          <a:p>
            <a:pPr marL="469900" marR="8890" lvl="2" indent="-457200">
              <a:spcBef>
                <a:spcPts val="830"/>
              </a:spcBef>
              <a:buFont typeface="Wingdings" panose="05000000000000000000" pitchFamily="2" charset="2"/>
              <a:buChar char="q"/>
              <a:tabLst>
                <a:tab pos="511175" algn="l"/>
              </a:tabLst>
            </a:pPr>
            <a:r>
              <a:rPr lang="es-AR" sz="3200" b="1" spc="-5" dirty="0">
                <a:latin typeface="Arial"/>
                <a:cs typeface="Arial"/>
              </a:rPr>
              <a:t>E</a:t>
            </a:r>
            <a:r>
              <a:rPr sz="3200" b="1" spc="-5" dirty="0" err="1" smtClean="0">
                <a:latin typeface="Arial"/>
                <a:cs typeface="Arial"/>
              </a:rPr>
              <a:t>lementos</a:t>
            </a:r>
            <a:r>
              <a:rPr sz="3200" b="1" spc="2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básicos</a:t>
            </a:r>
            <a:r>
              <a:rPr sz="3200" b="1" spc="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</a:t>
            </a:r>
            <a:r>
              <a:rPr sz="3200" b="1" spc="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un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transformador</a:t>
            </a:r>
            <a:r>
              <a:rPr sz="3200" b="1" spc="-5" dirty="0" smtClean="0"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  <a:p>
            <a:pPr marL="697865" lvl="3" indent="-457200">
              <a:buChar char="-"/>
              <a:tabLst>
                <a:tab pos="697865" algn="l"/>
                <a:tab pos="698500" algn="l"/>
              </a:tabLst>
            </a:pPr>
            <a:r>
              <a:rPr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Núcleo</a:t>
            </a:r>
            <a:r>
              <a:rPr sz="3200" b="1" i="1" spc="-2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circuito</a:t>
            </a:r>
            <a:r>
              <a:rPr sz="32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magnético.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Devanados.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Aislamiento.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Aislantes.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Tanque</a:t>
            </a:r>
            <a:r>
              <a:rPr sz="3200" b="1" i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32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recipiente.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Boquillas.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5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Ganchos</a:t>
            </a:r>
            <a:r>
              <a:rPr sz="32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sujeción.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Válvula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carga</a:t>
            </a:r>
            <a:r>
              <a:rPr sz="3200" b="1" i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3" indent="-457200">
              <a:spcBef>
                <a:spcPts val="745"/>
              </a:spcBef>
              <a:buChar char="-"/>
              <a:tabLst>
                <a:tab pos="697865" algn="l"/>
                <a:tab pos="6985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Válvula</a:t>
            </a:r>
            <a:r>
              <a:rPr sz="32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drenaje.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7620000" y="4043569"/>
            <a:ext cx="5334000" cy="5166799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69265" indent="-457200">
              <a:spcBef>
                <a:spcPts val="8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Tanque</a:t>
            </a:r>
            <a:r>
              <a:rPr sz="3200" b="1" i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conservador.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Tubos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radiadores.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Base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para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rolar.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Placa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Placa</a:t>
            </a:r>
            <a:r>
              <a:rPr sz="3200" b="1" i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características.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Termómetro.</a:t>
            </a:r>
            <a:endParaRPr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Manómetro.</a:t>
            </a:r>
          </a:p>
          <a:p>
            <a:pPr marL="469265" indent="-4572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Cambiador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 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derivaciones </a:t>
            </a:r>
            <a:r>
              <a:rPr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</a:t>
            </a:r>
            <a:r>
              <a:rPr sz="32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taps</a:t>
            </a:r>
            <a:r>
              <a:rPr sz="1400" b="1" i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667000" y="228600"/>
            <a:ext cx="12030584" cy="95135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lvl="2">
              <a:spcBef>
                <a:spcPts val="105"/>
              </a:spcBef>
              <a:tabLst>
                <a:tab pos="508000" algn="l"/>
              </a:tabLst>
            </a:pPr>
            <a:r>
              <a:rPr sz="3200" b="1" u="sng" spc="-5" dirty="0">
                <a:latin typeface="Arial"/>
                <a:cs typeface="Arial"/>
              </a:rPr>
              <a:t>Clasificación de</a:t>
            </a:r>
            <a:r>
              <a:rPr sz="3200" b="1" u="sng" spc="5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transformadores</a:t>
            </a:r>
            <a:r>
              <a:rPr sz="3200" u="sng" spc="-5" dirty="0">
                <a:latin typeface="Arial"/>
                <a:cs typeface="Arial"/>
              </a:rPr>
              <a:t>.</a:t>
            </a:r>
            <a:endParaRPr sz="3200" u="sng" dirty="0">
              <a:latin typeface="Arial"/>
              <a:cs typeface="Arial"/>
            </a:endParaRPr>
          </a:p>
          <a:p>
            <a:pPr marL="12700"/>
            <a:r>
              <a:rPr sz="3200" dirty="0" smtClean="0">
                <a:latin typeface="Arial"/>
                <a:cs typeface="Arial"/>
              </a:rPr>
              <a:t>Los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transformadores</a:t>
            </a:r>
            <a:r>
              <a:rPr sz="3200" dirty="0">
                <a:latin typeface="Arial"/>
                <a:cs typeface="Arial"/>
              </a:rPr>
              <a:t> se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pueden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clasificar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por:</a:t>
            </a:r>
            <a:endParaRPr sz="3200" dirty="0">
              <a:latin typeface="Arial"/>
              <a:cs typeface="Arial"/>
            </a:endParaRPr>
          </a:p>
          <a:p>
            <a:pPr marL="1662430" lvl="5" indent="-457200">
              <a:buFont typeface="Wingdings" panose="05000000000000000000" pitchFamily="2" charset="2"/>
              <a:buChar char="q"/>
              <a:tabLst>
                <a:tab pos="520065" algn="l"/>
                <a:tab pos="520700" algn="l"/>
              </a:tabLst>
            </a:pPr>
            <a:r>
              <a:rPr sz="3200" b="1" spc="-5" dirty="0" smtClean="0">
                <a:latin typeface="Arial"/>
                <a:cs typeface="Arial"/>
              </a:rPr>
              <a:t>La</a:t>
            </a:r>
            <a:r>
              <a:rPr sz="3200" b="1" spc="-10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forma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 </a:t>
            </a:r>
            <a:r>
              <a:rPr sz="3200" b="1" dirty="0">
                <a:latin typeface="Arial"/>
                <a:cs typeface="Arial"/>
              </a:rPr>
              <a:t>su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núcleo:</a:t>
            </a:r>
            <a:endParaRPr sz="3200" dirty="0">
              <a:latin typeface="Arial"/>
              <a:cs typeface="Arial"/>
            </a:endParaRPr>
          </a:p>
          <a:p>
            <a:pPr marL="1840865" lvl="6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sz="3200" spc="-5" dirty="0">
                <a:latin typeface="Arial"/>
                <a:cs typeface="Arial"/>
              </a:rPr>
              <a:t>Tipo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columnas.</a:t>
            </a:r>
            <a:endParaRPr sz="3200" dirty="0">
              <a:latin typeface="Arial"/>
              <a:cs typeface="Arial"/>
            </a:endParaRPr>
          </a:p>
          <a:p>
            <a:pPr marL="1840865" lvl="6" indent="-457834">
              <a:spcBef>
                <a:spcPts val="745"/>
              </a:spcBef>
              <a:buChar char="-"/>
              <a:tabLst>
                <a:tab pos="926465" algn="l"/>
                <a:tab pos="927100" algn="l"/>
              </a:tabLst>
            </a:pPr>
            <a:r>
              <a:rPr sz="3200" spc="-5" dirty="0">
                <a:latin typeface="Arial"/>
                <a:cs typeface="Arial"/>
              </a:rPr>
              <a:t>Tipo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acorazado.</a:t>
            </a:r>
            <a:endParaRPr sz="3200" dirty="0">
              <a:latin typeface="Arial"/>
              <a:cs typeface="Arial"/>
            </a:endParaRPr>
          </a:p>
          <a:p>
            <a:pPr marL="1840865" lvl="6" indent="-457834">
              <a:spcBef>
                <a:spcPts val="730"/>
              </a:spcBef>
              <a:buChar char="-"/>
              <a:tabLst>
                <a:tab pos="926465" algn="l"/>
                <a:tab pos="927100" algn="l"/>
              </a:tabLst>
            </a:pPr>
            <a:r>
              <a:rPr sz="3200" spc="-5" dirty="0">
                <a:latin typeface="Arial"/>
                <a:cs typeface="Arial"/>
              </a:rPr>
              <a:t>Tipo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envolvente.</a:t>
            </a:r>
            <a:endParaRPr sz="3200" dirty="0">
              <a:latin typeface="Arial"/>
              <a:cs typeface="Arial"/>
            </a:endParaRPr>
          </a:p>
          <a:p>
            <a:pPr marL="1840865" lvl="6" indent="-457834">
              <a:spcBef>
                <a:spcPts val="735"/>
              </a:spcBef>
              <a:buChar char="-"/>
              <a:tabLst>
                <a:tab pos="926465" algn="l"/>
                <a:tab pos="927100" algn="l"/>
              </a:tabLst>
            </a:pPr>
            <a:r>
              <a:rPr sz="3200" spc="-5" dirty="0">
                <a:latin typeface="Arial"/>
                <a:cs typeface="Arial"/>
              </a:rPr>
              <a:t>Tipo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radial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lang="es-AR" sz="3200" spc="-5" dirty="0" smtClean="0">
              <a:latin typeface="Arial"/>
              <a:cs typeface="Arial"/>
            </a:endParaRPr>
          </a:p>
          <a:p>
            <a:pPr marL="1662430" lvl="5" indent="-457200">
              <a:spcBef>
                <a:spcPts val="825"/>
              </a:spcBef>
              <a:buFont typeface="Wingdings" panose="05000000000000000000" pitchFamily="2" charset="2"/>
              <a:buChar char="q"/>
              <a:tabLst>
                <a:tab pos="520065" algn="l"/>
                <a:tab pos="520700" algn="l"/>
              </a:tabLst>
            </a:pPr>
            <a:r>
              <a:rPr sz="3200" b="1" spc="-5" dirty="0" err="1" smtClean="0">
                <a:latin typeface="Arial"/>
                <a:cs typeface="Arial"/>
              </a:rPr>
              <a:t>Por</a:t>
            </a:r>
            <a:r>
              <a:rPr sz="3200" b="1" spc="-10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el</a:t>
            </a:r>
            <a:r>
              <a:rPr sz="3200" b="1" spc="-5" dirty="0">
                <a:latin typeface="Arial"/>
                <a:cs typeface="Arial"/>
              </a:rPr>
              <a:t> número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 err="1">
                <a:latin typeface="Arial"/>
                <a:cs typeface="Arial"/>
              </a:rPr>
              <a:t>fases</a:t>
            </a:r>
            <a:r>
              <a:rPr sz="3200" b="1" dirty="0" smtClean="0">
                <a:latin typeface="Arial"/>
                <a:cs typeface="Arial"/>
              </a:rPr>
              <a:t>:</a:t>
            </a:r>
            <a:endParaRPr lang="es-AR" sz="3200" b="1" dirty="0" smtClean="0">
              <a:latin typeface="Arial"/>
              <a:cs typeface="Arial"/>
            </a:endParaRPr>
          </a:p>
          <a:p>
            <a:pPr marL="1612265" lvl="2" indent="-457834">
              <a:spcBef>
                <a:spcPts val="8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3200" dirty="0">
                <a:latin typeface="Arial"/>
                <a:cs typeface="Arial"/>
              </a:rPr>
              <a:t>Monofásico.</a:t>
            </a:r>
          </a:p>
          <a:p>
            <a:pPr marL="1612265" lvl="2" indent="-457834">
              <a:spcBef>
                <a:spcPts val="730"/>
              </a:spcBef>
              <a:buChar char="-"/>
              <a:tabLst>
                <a:tab pos="697865" algn="l"/>
                <a:tab pos="698500" algn="l"/>
              </a:tabLst>
            </a:pPr>
            <a:r>
              <a:rPr lang="es-AR" sz="3200" spc="-5" dirty="0">
                <a:latin typeface="Arial"/>
                <a:cs typeface="Arial"/>
              </a:rPr>
              <a:t>Trifásico</a:t>
            </a:r>
            <a:r>
              <a:rPr lang="es-AR" sz="3200" spc="-5" dirty="0" smtClean="0">
                <a:latin typeface="Arial"/>
                <a:cs typeface="Arial"/>
              </a:rPr>
              <a:t>.</a:t>
            </a:r>
          </a:p>
          <a:p>
            <a:pPr marL="1840865" lvl="3" indent="-457200">
              <a:spcBef>
                <a:spcPts val="830"/>
              </a:spcBef>
              <a:buFont typeface="Wingdings" panose="05000000000000000000" pitchFamily="2" charset="2"/>
              <a:buChar char="q"/>
              <a:tabLst>
                <a:tab pos="469265" algn="l"/>
                <a:tab pos="4699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Por </a:t>
            </a:r>
            <a:r>
              <a:rPr lang="es-AR" sz="3200" b="1" spc="-10" dirty="0">
                <a:latin typeface="Arial"/>
                <a:cs typeface="Arial"/>
              </a:rPr>
              <a:t>el</a:t>
            </a:r>
            <a:r>
              <a:rPr lang="es-AR" sz="3200" b="1" spc="-5" dirty="0">
                <a:latin typeface="Arial"/>
                <a:cs typeface="Arial"/>
              </a:rPr>
              <a:t> número</a:t>
            </a:r>
            <a:r>
              <a:rPr lang="es-AR" sz="3200" b="1" spc="-1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</a:t>
            </a:r>
            <a:r>
              <a:rPr lang="es-AR" sz="3200" b="1" spc="-2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devanados:</a:t>
            </a:r>
            <a:endParaRPr lang="es-AR" sz="3200" dirty="0">
              <a:latin typeface="Arial"/>
              <a:cs typeface="Arial"/>
            </a:endParaRPr>
          </a:p>
          <a:p>
            <a:pPr marL="1612265" marR="939165" lvl="1" indent="-457200">
              <a:buFont typeface="Wingdings" panose="05000000000000000000" pitchFamily="2" charset="2"/>
              <a:buChar char="§"/>
            </a:pPr>
            <a:r>
              <a:rPr lang="es-AR" sz="3200" spc="-5" dirty="0">
                <a:latin typeface="Arial"/>
                <a:cs typeface="Arial"/>
              </a:rPr>
              <a:t>Dos devanados. </a:t>
            </a:r>
            <a:r>
              <a:rPr lang="es-AR" sz="3200" spc="-375" dirty="0">
                <a:latin typeface="Arial"/>
                <a:cs typeface="Arial"/>
              </a:rPr>
              <a:t> </a:t>
            </a:r>
            <a:endParaRPr lang="es-AR" sz="3200" spc="-375" dirty="0" smtClean="0">
              <a:latin typeface="Arial"/>
              <a:cs typeface="Arial"/>
            </a:endParaRPr>
          </a:p>
          <a:p>
            <a:pPr marL="1612265" marR="939165" lvl="1" indent="-457200">
              <a:buFont typeface="Wingdings" panose="05000000000000000000" pitchFamily="2" charset="2"/>
              <a:buChar char="§"/>
            </a:pPr>
            <a:r>
              <a:rPr lang="es-AR" sz="3200" spc="-5" dirty="0" smtClean="0">
                <a:latin typeface="Arial"/>
                <a:cs typeface="Arial"/>
              </a:rPr>
              <a:t>Tres</a:t>
            </a:r>
            <a:r>
              <a:rPr lang="es-AR" sz="3200" spc="-35" dirty="0" smtClean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devanados</a:t>
            </a:r>
            <a:r>
              <a:rPr lang="es-AR" sz="3200" spc="-5" dirty="0" smtClean="0">
                <a:latin typeface="Arial"/>
                <a:cs typeface="Arial"/>
              </a:rPr>
              <a:t>.</a:t>
            </a:r>
          </a:p>
          <a:p>
            <a:pPr marL="1840865" lvl="3" indent="-457200">
              <a:spcBef>
                <a:spcPts val="830"/>
              </a:spcBef>
              <a:buFont typeface="Wingdings" panose="05000000000000000000" pitchFamily="2" charset="2"/>
              <a:buChar char="q"/>
              <a:tabLst>
                <a:tab pos="240665" algn="l"/>
                <a:tab pos="241300" algn="l"/>
              </a:tabLst>
            </a:pPr>
            <a:r>
              <a:rPr lang="es-AR" sz="3200" b="1" spc="-5" dirty="0" smtClean="0">
                <a:latin typeface="Arial"/>
                <a:cs typeface="Arial"/>
              </a:rPr>
              <a:t>Por</a:t>
            </a:r>
            <a:r>
              <a:rPr lang="es-AR" sz="3200" b="1" spc="-10" dirty="0" smtClean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el</a:t>
            </a:r>
            <a:r>
              <a:rPr lang="es-AR" sz="3200" b="1" spc="-1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medio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refrigerante:</a:t>
            </a:r>
            <a:endParaRPr lang="es-AR" sz="3200" dirty="0">
              <a:latin typeface="Arial"/>
              <a:cs typeface="Arial"/>
            </a:endParaRPr>
          </a:p>
          <a:p>
            <a:pPr marL="1562100" lvl="3" indent="-457834">
              <a:spcBef>
                <a:spcPts val="730"/>
              </a:spcBef>
              <a:buChar char="-"/>
              <a:tabLst>
                <a:tab pos="647700" algn="l"/>
                <a:tab pos="648335" algn="l"/>
              </a:tabLst>
            </a:pPr>
            <a:r>
              <a:rPr lang="es-AR" sz="3200" dirty="0">
                <a:latin typeface="Arial"/>
                <a:cs typeface="Arial"/>
              </a:rPr>
              <a:t>Aire.</a:t>
            </a:r>
          </a:p>
          <a:p>
            <a:pPr marL="1562100" lvl="3" indent="-457834">
              <a:spcBef>
                <a:spcPts val="735"/>
              </a:spcBef>
              <a:buChar char="-"/>
              <a:tabLst>
                <a:tab pos="647700" algn="l"/>
                <a:tab pos="648335" algn="l"/>
              </a:tabLst>
            </a:pPr>
            <a:r>
              <a:rPr lang="es-AR" sz="3200" spc="-5" dirty="0">
                <a:latin typeface="Arial"/>
                <a:cs typeface="Arial"/>
              </a:rPr>
              <a:t>Aceite</a:t>
            </a:r>
            <a:r>
              <a:rPr lang="es-AR" sz="3200" spc="-5" dirty="0" smtClean="0">
                <a:latin typeface="Arial"/>
                <a:cs typeface="Arial"/>
              </a:rPr>
              <a:t>.</a:t>
            </a:r>
          </a:p>
          <a:p>
            <a:pPr marL="1562100" lvl="3" indent="-457834">
              <a:spcBef>
                <a:spcPts val="735"/>
              </a:spcBef>
              <a:buFontTx/>
              <a:buChar char="-"/>
              <a:tabLst>
                <a:tab pos="647700" algn="l"/>
                <a:tab pos="648335" algn="l"/>
              </a:tabLst>
            </a:pPr>
            <a:r>
              <a:rPr lang="es-AR" sz="3200" dirty="0" smtClean="0">
                <a:latin typeface="Arial"/>
                <a:cs typeface="Arial"/>
              </a:rPr>
              <a:t>Líquido</a:t>
            </a:r>
            <a:r>
              <a:rPr lang="es-AR" sz="3200" spc="-45" dirty="0" smtClean="0">
                <a:latin typeface="Arial"/>
                <a:cs typeface="Arial"/>
              </a:rPr>
              <a:t> </a:t>
            </a:r>
            <a:r>
              <a:rPr lang="es-AR" sz="3200" spc="-5" dirty="0">
                <a:latin typeface="Arial"/>
                <a:cs typeface="Arial"/>
              </a:rPr>
              <a:t>inerte</a:t>
            </a:r>
            <a:r>
              <a:rPr lang="es-AR" sz="3200" spc="-5" dirty="0" smtClean="0">
                <a:latin typeface="Arial"/>
                <a:cs typeface="Arial"/>
              </a:rPr>
              <a:t>.</a:t>
            </a:r>
            <a:endParaRPr lang="es-AR" sz="3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6361" y="7366864"/>
            <a:ext cx="85090" cy="6381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819400" y="228600"/>
            <a:ext cx="8077200" cy="940834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457200" marR="154305" indent="-457200"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520065" algn="l"/>
                <a:tab pos="520700" algn="l"/>
              </a:tabLst>
            </a:pPr>
            <a:r>
              <a:rPr sz="2800" b="1" spc="-5" dirty="0" err="1" smtClean="0">
                <a:latin typeface="Arial"/>
                <a:cs typeface="Arial"/>
              </a:rPr>
              <a:t>Por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el </a:t>
            </a:r>
            <a:r>
              <a:rPr sz="2800" b="1" spc="-5" dirty="0">
                <a:latin typeface="Arial"/>
                <a:cs typeface="Arial"/>
              </a:rPr>
              <a:t>tipo de enfriamiento: </a:t>
            </a:r>
            <a:endParaRPr lang="es-AR" sz="2800" b="1" spc="-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A. </a:t>
            </a:r>
            <a:r>
              <a:rPr sz="2800" spc="5" dirty="0">
                <a:latin typeface="Arial"/>
                <a:cs typeface="Arial"/>
              </a:rPr>
              <a:t> </a:t>
            </a:r>
            <a:endParaRPr lang="es-AR" sz="2800" spc="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</a:t>
            </a:r>
            <a:r>
              <a:rPr sz="2800" spc="5" dirty="0">
                <a:latin typeface="Arial"/>
                <a:cs typeface="Arial"/>
              </a:rPr>
              <a:t>W. </a:t>
            </a:r>
            <a:r>
              <a:rPr sz="2800" spc="10" dirty="0">
                <a:latin typeface="Arial"/>
                <a:cs typeface="Arial"/>
              </a:rPr>
              <a:t> </a:t>
            </a:r>
            <a:endParaRPr lang="es-AR" sz="2800" spc="10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W </a:t>
            </a:r>
            <a:r>
              <a:rPr sz="2800" spc="-5" dirty="0">
                <a:latin typeface="Arial"/>
                <a:cs typeface="Arial"/>
              </a:rPr>
              <a:t>/A. </a:t>
            </a:r>
            <a:endParaRPr lang="es-AR" sz="2800" spc="-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A </a:t>
            </a:r>
            <a:r>
              <a:rPr sz="2800" spc="-5" dirty="0">
                <a:latin typeface="Arial"/>
                <a:cs typeface="Arial"/>
              </a:rPr>
              <a:t>/A F. </a:t>
            </a:r>
            <a:endParaRPr lang="es-AR" sz="2800" spc="-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lang="es-AR" sz="2800" dirty="0" smtClean="0">
                <a:latin typeface="Arial"/>
                <a:cs typeface="Arial"/>
              </a:rPr>
              <a:t>E</a:t>
            </a:r>
            <a:r>
              <a:rPr sz="2800" spc="-5" dirty="0" err="1" smtClean="0">
                <a:latin typeface="Arial"/>
                <a:cs typeface="Arial"/>
              </a:rPr>
              <a:t>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 A </a:t>
            </a:r>
            <a:r>
              <a:rPr sz="2800" spc="-5" dirty="0">
                <a:latin typeface="Arial"/>
                <a:cs typeface="Arial"/>
              </a:rPr>
              <a:t>/F </a:t>
            </a:r>
            <a:r>
              <a:rPr sz="2800" dirty="0">
                <a:latin typeface="Arial"/>
                <a:cs typeface="Arial"/>
              </a:rPr>
              <a:t>A/F A. </a:t>
            </a:r>
            <a:r>
              <a:rPr sz="2800" spc="5" dirty="0">
                <a:latin typeface="Arial"/>
                <a:cs typeface="Arial"/>
              </a:rPr>
              <a:t> </a:t>
            </a:r>
            <a:endParaRPr lang="es-AR" sz="2800" spc="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 O </a:t>
            </a:r>
            <a:r>
              <a:rPr sz="2800" spc="-10" dirty="0">
                <a:latin typeface="Arial"/>
                <a:cs typeface="Arial"/>
              </a:rPr>
              <a:t>A. </a:t>
            </a:r>
            <a:endParaRPr lang="es-AR" sz="2800" spc="-10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1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A/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A/F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A. </a:t>
            </a:r>
            <a:r>
              <a:rPr sz="2800" spc="-375" dirty="0">
                <a:latin typeface="Arial"/>
                <a:cs typeface="Arial"/>
              </a:rPr>
              <a:t> </a:t>
            </a:r>
            <a:endParaRPr lang="es-AR" sz="2800" spc="-37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 smtClean="0">
                <a:latin typeface="Arial"/>
                <a:cs typeface="Arial"/>
              </a:rPr>
              <a:t>FO</a:t>
            </a:r>
            <a:r>
              <a:rPr sz="2800" spc="5" dirty="0" smtClean="0">
                <a:latin typeface="Arial"/>
                <a:cs typeface="Arial"/>
              </a:rPr>
              <a:t>W</a:t>
            </a:r>
            <a:r>
              <a:rPr sz="2800" spc="5" dirty="0">
                <a:latin typeface="Arial"/>
                <a:cs typeface="Arial"/>
              </a:rPr>
              <a:t>. </a:t>
            </a:r>
            <a:endParaRPr lang="es-AR" sz="2800" spc="5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A/A. </a:t>
            </a:r>
            <a:r>
              <a:rPr sz="2800" dirty="0">
                <a:latin typeface="Arial"/>
                <a:cs typeface="Arial"/>
              </a:rPr>
              <a:t> </a:t>
            </a:r>
            <a:endParaRPr lang="es-AR" sz="2800" dirty="0" smtClean="0">
              <a:latin typeface="Arial"/>
              <a:cs typeface="Arial"/>
            </a:endParaRPr>
          </a:p>
          <a:p>
            <a:pPr marL="1371600" marR="154305" lvl="2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520065" algn="l"/>
                <a:tab pos="520700" algn="l"/>
              </a:tabLst>
            </a:pPr>
            <a:r>
              <a:rPr sz="2800" spc="-5" dirty="0" err="1" smtClean="0">
                <a:latin typeface="Arial"/>
                <a:cs typeface="Arial"/>
              </a:rPr>
              <a:t>Enfriamiento</a:t>
            </a:r>
            <a:r>
              <a:rPr sz="2800" spc="-1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AA/FA.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spcBef>
                <a:spcPts val="8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800" b="1" spc="-5" dirty="0">
                <a:latin typeface="Arial"/>
                <a:cs typeface="Arial"/>
              </a:rPr>
              <a:t>Por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la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regulación</a:t>
            </a:r>
            <a:r>
              <a:rPr sz="2800" b="1" spc="-5" dirty="0" smtClean="0">
                <a:latin typeface="Arial"/>
                <a:cs typeface="Arial"/>
              </a:rPr>
              <a:t>:</a:t>
            </a:r>
            <a:endParaRPr lang="es-AR" sz="2800" dirty="0">
              <a:latin typeface="Arial"/>
              <a:cs typeface="Arial"/>
            </a:endParaRPr>
          </a:p>
          <a:p>
            <a:pPr marL="1383665" lvl="2" indent="-457200">
              <a:spcBef>
                <a:spcPts val="840"/>
              </a:spcBef>
              <a:buFont typeface="Wingdings" panose="05000000000000000000" pitchFamily="2" charset="2"/>
              <a:buChar char="Ø"/>
              <a:tabLst>
                <a:tab pos="469265" algn="l"/>
                <a:tab pos="469900" algn="l"/>
              </a:tabLst>
            </a:pPr>
            <a:r>
              <a:rPr sz="2800" dirty="0" err="1" smtClean="0">
                <a:latin typeface="Arial"/>
                <a:cs typeface="Arial"/>
              </a:rPr>
              <a:t>Regulación</a:t>
            </a:r>
            <a:r>
              <a:rPr sz="2800" spc="-40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fija</a:t>
            </a:r>
            <a:r>
              <a:rPr sz="2800" spc="-5" dirty="0" smtClean="0">
                <a:latin typeface="Arial"/>
                <a:cs typeface="Arial"/>
              </a:rPr>
              <a:t>.</a:t>
            </a:r>
            <a:endParaRPr lang="es-AR" sz="2800" dirty="0">
              <a:latin typeface="Arial"/>
              <a:cs typeface="Arial"/>
            </a:endParaRPr>
          </a:p>
          <a:p>
            <a:pPr marL="1383665" lvl="2" indent="-457200">
              <a:spcBef>
                <a:spcPts val="840"/>
              </a:spcBef>
              <a:buFont typeface="Wingdings" panose="05000000000000000000" pitchFamily="2" charset="2"/>
              <a:buChar char="Ø"/>
              <a:tabLst>
                <a:tab pos="469265" algn="l"/>
                <a:tab pos="469900" algn="l"/>
              </a:tabLst>
            </a:pPr>
            <a:r>
              <a:rPr sz="2800" dirty="0" err="1" smtClean="0">
                <a:latin typeface="Arial"/>
                <a:cs typeface="Arial"/>
              </a:rPr>
              <a:t>Regulación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variable con carga. </a:t>
            </a:r>
            <a:endParaRPr lang="es-AR" sz="2800" spc="-5" dirty="0" smtClean="0">
              <a:latin typeface="Arial"/>
              <a:cs typeface="Arial"/>
            </a:endParaRPr>
          </a:p>
          <a:p>
            <a:pPr marL="1383665" lvl="2" indent="-457200">
              <a:spcBef>
                <a:spcPts val="840"/>
              </a:spcBef>
              <a:buFont typeface="Wingdings" panose="05000000000000000000" pitchFamily="2" charset="2"/>
              <a:buChar char="Ø"/>
              <a:tabLst>
                <a:tab pos="469265" algn="l"/>
                <a:tab pos="469900" algn="l"/>
              </a:tabLst>
            </a:pPr>
            <a:r>
              <a:rPr sz="2800" dirty="0" err="1" smtClean="0">
                <a:latin typeface="Arial"/>
                <a:cs typeface="Arial"/>
              </a:rPr>
              <a:t>Regulación</a:t>
            </a:r>
            <a:r>
              <a:rPr sz="2800" spc="-1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variable sin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carga.</a:t>
            </a:r>
            <a:endParaRPr sz="2800" dirty="0">
              <a:latin typeface="Arial"/>
              <a:cs typeface="Arial"/>
            </a:endParaRPr>
          </a:p>
          <a:p>
            <a:pPr marL="469265" indent="-457200">
              <a:spcBef>
                <a:spcPts val="840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2800" b="1" spc="-5" dirty="0">
                <a:latin typeface="Arial"/>
                <a:cs typeface="Arial"/>
              </a:rPr>
              <a:t>Por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la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operación:</a:t>
            </a:r>
            <a:endParaRPr sz="2800" dirty="0">
              <a:latin typeface="Arial"/>
              <a:cs typeface="Arial"/>
            </a:endParaRPr>
          </a:p>
          <a:p>
            <a:pPr marL="1612265" marR="1239520" lvl="1" indent="-457200">
              <a:buFont typeface="Wingdings" panose="05000000000000000000" pitchFamily="2" charset="2"/>
              <a:buChar char="Ø"/>
            </a:pPr>
            <a:r>
              <a:rPr sz="2800" spc="-5" dirty="0">
                <a:latin typeface="Arial"/>
                <a:cs typeface="Arial"/>
              </a:rPr>
              <a:t>De potencia. </a:t>
            </a:r>
            <a:r>
              <a:rPr sz="2800" dirty="0">
                <a:latin typeface="Arial"/>
                <a:cs typeface="Arial"/>
              </a:rPr>
              <a:t> </a:t>
            </a:r>
            <a:endParaRPr lang="es-AR" sz="2800" dirty="0" smtClean="0">
              <a:latin typeface="Arial"/>
              <a:cs typeface="Arial"/>
            </a:endParaRPr>
          </a:p>
          <a:p>
            <a:pPr marL="1612265" marR="1239520" lvl="1" indent="-457200">
              <a:buFont typeface="Wingdings" panose="05000000000000000000" pitchFamily="2" charset="2"/>
              <a:buChar char="Ø"/>
            </a:pPr>
            <a:r>
              <a:rPr sz="2800" spc="-5" dirty="0" err="1" smtClean="0">
                <a:latin typeface="Arial"/>
                <a:cs typeface="Arial"/>
              </a:rPr>
              <a:t>Distribución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95" dirty="0" smtClean="0">
                <a:latin typeface="Arial"/>
                <a:cs typeface="Arial"/>
              </a:rPr>
              <a:t> </a:t>
            </a:r>
            <a:endParaRPr lang="es-AR" sz="2800" spc="95" dirty="0" smtClean="0">
              <a:latin typeface="Arial"/>
              <a:cs typeface="Arial"/>
            </a:endParaRPr>
          </a:p>
          <a:p>
            <a:pPr marL="1612265" marR="1239520" lvl="1" indent="-457200">
              <a:buFont typeface="Wingdings" panose="05000000000000000000" pitchFamily="2" charset="2"/>
              <a:buChar char="Ø"/>
            </a:pPr>
            <a:r>
              <a:rPr sz="2800" spc="-5" dirty="0" smtClean="0">
                <a:latin typeface="Arial"/>
                <a:cs typeface="Arial"/>
              </a:rPr>
              <a:t>De</a:t>
            </a:r>
            <a:r>
              <a:rPr sz="2800" spc="-4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instrumento</a:t>
            </a:r>
            <a:endParaRPr sz="2800" dirty="0">
              <a:latin typeface="Arial"/>
              <a:cs typeface="Arial"/>
            </a:endParaRPr>
          </a:p>
          <a:p>
            <a:pPr marL="1612265" marR="1002030" lvl="1" indent="-457200">
              <a:buFont typeface="Wingdings" panose="05000000000000000000" pitchFamily="2" charset="2"/>
              <a:buChar char="Ø"/>
            </a:pPr>
            <a:r>
              <a:rPr sz="2800" spc="-5" dirty="0">
                <a:latin typeface="Arial"/>
                <a:cs typeface="Arial"/>
              </a:rPr>
              <a:t>De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horno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5" dirty="0" err="1">
                <a:latin typeface="Arial"/>
                <a:cs typeface="Arial"/>
              </a:rPr>
              <a:t>eléctrico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3000" spc="-375" dirty="0">
                <a:latin typeface="Arial"/>
                <a:cs typeface="Arial"/>
              </a:rPr>
              <a:t> </a:t>
            </a:r>
            <a:endParaRPr lang="es-AR" sz="3000" spc="-375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3400" y="457200"/>
            <a:ext cx="12420599" cy="86100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5"/>
              </a:spcBef>
            </a:pPr>
            <a:r>
              <a:rPr sz="3200" b="1" u="sng" spc="-5" dirty="0" err="1" smtClean="0">
                <a:latin typeface="Arial"/>
                <a:cs typeface="Arial"/>
              </a:rPr>
              <a:t>Tipos</a:t>
            </a:r>
            <a:r>
              <a:rPr sz="3200" b="1" u="sng" spc="10" dirty="0" smtClean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</a:t>
            </a:r>
            <a:r>
              <a:rPr sz="3200" b="1" u="sng" spc="-10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enfriamiento </a:t>
            </a:r>
            <a:r>
              <a:rPr sz="3200" b="1" u="sng" dirty="0">
                <a:latin typeface="Arial"/>
                <a:cs typeface="Arial"/>
              </a:rPr>
              <a:t>en</a:t>
            </a:r>
            <a:r>
              <a:rPr sz="3200" b="1" u="sng" spc="-5" dirty="0">
                <a:latin typeface="Arial"/>
                <a:cs typeface="Arial"/>
              </a:rPr>
              <a:t> </a:t>
            </a:r>
            <a:r>
              <a:rPr sz="3200" b="1" u="sng" spc="-5" dirty="0" err="1">
                <a:latin typeface="Arial"/>
                <a:cs typeface="Arial"/>
              </a:rPr>
              <a:t>transformadores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endParaRPr lang="es-AR" sz="3200" dirty="0" smtClean="0">
              <a:latin typeface="Arial"/>
              <a:cs typeface="Arial"/>
            </a:endParaRPr>
          </a:p>
          <a:p>
            <a:pPr marL="12700" algn="just">
              <a:spcBef>
                <a:spcPts val="5"/>
              </a:spcBef>
            </a:pPr>
            <a:endParaRPr sz="3200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s-AR" sz="3200" b="1" dirty="0" smtClean="0">
                <a:latin typeface="Arial"/>
                <a:cs typeface="Arial"/>
              </a:rPr>
              <a:t>S</a:t>
            </a:r>
            <a:r>
              <a:rPr sz="3200" b="1" dirty="0" smtClean="0">
                <a:latin typeface="Arial"/>
                <a:cs typeface="Arial"/>
              </a:rPr>
              <a:t>e </a:t>
            </a:r>
            <a:r>
              <a:rPr sz="3200" b="1" dirty="0">
                <a:latin typeface="Arial"/>
                <a:cs typeface="Arial"/>
              </a:rPr>
              <a:t>deben </a:t>
            </a:r>
            <a:r>
              <a:rPr sz="3200" b="1" spc="-5" dirty="0">
                <a:latin typeface="Arial"/>
                <a:cs typeface="Arial"/>
              </a:rPr>
              <a:t>proveer </a:t>
            </a:r>
            <a:r>
              <a:rPr sz="3200" b="1" dirty="0">
                <a:latin typeface="Arial"/>
                <a:cs typeface="Arial"/>
              </a:rPr>
              <a:t>los medios de </a:t>
            </a:r>
            <a:r>
              <a:rPr sz="3200" b="1" spc="-5" dirty="0">
                <a:latin typeface="Arial"/>
                <a:cs typeface="Arial"/>
              </a:rPr>
              <a:t>enfriamiento adecuados, </a:t>
            </a:r>
            <a:r>
              <a:rPr sz="3200" b="1" dirty="0">
                <a:latin typeface="Arial"/>
                <a:cs typeface="Arial"/>
              </a:rPr>
              <a:t> tanto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núcleo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 </a:t>
            </a:r>
            <a:r>
              <a:rPr sz="3200" b="1" spc="-5" dirty="0" err="1">
                <a:latin typeface="Arial"/>
                <a:cs typeface="Arial"/>
              </a:rPr>
              <a:t>devanados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transformadores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potencias inferiores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 </a:t>
            </a:r>
            <a:r>
              <a:rPr sz="32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50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KVA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pueden enfriar 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por medio del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flujo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aire </a:t>
            </a:r>
            <a:r>
              <a:rPr sz="3200" b="1" spc="-5" dirty="0">
                <a:latin typeface="Arial"/>
                <a:cs typeface="Arial"/>
              </a:rPr>
              <a:t>circundante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los mismos. 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transformadores</a:t>
            </a:r>
            <a:r>
              <a:rPr sz="3200" b="1" dirty="0">
                <a:latin typeface="Arial"/>
                <a:cs typeface="Arial"/>
              </a:rPr>
              <a:t> del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distribución,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menores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200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KVA,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están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usualmente inmersos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 aceite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mineral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encerrados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tanques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acero. </a:t>
            </a:r>
            <a:r>
              <a:rPr sz="3200" b="1" dirty="0">
                <a:latin typeface="Arial"/>
                <a:cs typeface="Arial"/>
              </a:rPr>
              <a:t> </a:t>
            </a:r>
            <a:endParaRPr lang="es-AR" sz="3200" b="1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En el </a:t>
            </a:r>
            <a:r>
              <a:rPr sz="3200" b="1" spc="-5" dirty="0">
                <a:latin typeface="Arial"/>
                <a:cs typeface="Arial"/>
              </a:rPr>
              <a:t>caso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los transformadores </a:t>
            </a:r>
            <a:r>
              <a:rPr sz="3200" b="1" dirty="0">
                <a:latin typeface="Arial"/>
                <a:cs typeface="Arial"/>
              </a:rPr>
              <a:t>enfriados por </a:t>
            </a:r>
            <a:r>
              <a:rPr sz="3200" b="1" spc="-5" dirty="0">
                <a:latin typeface="Arial"/>
                <a:cs typeface="Arial"/>
              </a:rPr>
              <a:t>aceite, </a:t>
            </a:r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tanques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construyen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lámina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placa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acero común. 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228600"/>
            <a:ext cx="12344400" cy="938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>
              <a:spcBef>
                <a:spcPts val="5"/>
              </a:spcBef>
            </a:pPr>
            <a:r>
              <a:rPr sz="3200" b="1" spc="-5" dirty="0" smtClean="0">
                <a:latin typeface="Arial"/>
                <a:cs typeface="Arial"/>
              </a:rPr>
              <a:t>los</a:t>
            </a:r>
            <a:r>
              <a:rPr sz="3200" b="1" spc="-2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tipos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enfriamiento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transformadores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clasifican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</a:t>
            </a:r>
            <a:r>
              <a:rPr sz="3200" b="1" spc="-5" dirty="0" smtClean="0">
                <a:latin typeface="Arial"/>
                <a:cs typeface="Arial"/>
              </a:rPr>
              <a:t>: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12700" marR="10160">
              <a:spcBef>
                <a:spcPts val="5"/>
              </a:spcBef>
            </a:pP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375" dirty="0" smtClean="0">
                <a:latin typeface="Arial"/>
                <a:cs typeface="Arial"/>
              </a:rPr>
              <a:t> </a:t>
            </a:r>
            <a:endParaRPr lang="es-AR" sz="3200" b="1" spc="-375" dirty="0" smtClean="0">
              <a:latin typeface="Arial"/>
              <a:cs typeface="Arial"/>
            </a:endParaRPr>
          </a:p>
          <a:p>
            <a:pPr marL="469900" marR="10160" indent="-457200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ONAN</a:t>
            </a:r>
            <a:endParaRPr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100" marR="6985" lvl="1" indent="-457200" algn="just">
              <a:spcBef>
                <a:spcPts val="815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Sumergido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aceite</a:t>
            </a:r>
            <a:r>
              <a:rPr sz="3200" b="1" dirty="0">
                <a:latin typeface="Arial"/>
                <a:cs typeface="Arial"/>
              </a:rPr>
              <a:t> con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enfriamiento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propio.</a:t>
            </a:r>
            <a:r>
              <a:rPr sz="3200" b="1" dirty="0">
                <a:latin typeface="Arial"/>
                <a:cs typeface="Arial"/>
              </a:rPr>
              <a:t> </a:t>
            </a:r>
            <a:endParaRPr lang="es-AR" sz="3200" b="1" dirty="0" smtClean="0">
              <a:latin typeface="Arial"/>
              <a:cs typeface="Arial"/>
            </a:endParaRPr>
          </a:p>
          <a:p>
            <a:pPr marL="927100" marR="6985" lvl="1" indent="-457200" algn="just">
              <a:spcBef>
                <a:spcPts val="815"/>
              </a:spcBef>
              <a:buFont typeface="Wingdings" panose="05000000000000000000" pitchFamily="2" charset="2"/>
              <a:buChar char="ü"/>
            </a:pPr>
            <a:r>
              <a:rPr sz="3200" b="1" spc="-5" dirty="0" err="1" smtClean="0">
                <a:latin typeface="Arial"/>
                <a:cs typeface="Arial"/>
              </a:rPr>
              <a:t>transformadores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 más </a:t>
            </a:r>
            <a:r>
              <a:rPr sz="3200" b="1" dirty="0">
                <a:latin typeface="Arial"/>
                <a:cs typeface="Arial"/>
              </a:rPr>
              <a:t>de 50 </a:t>
            </a:r>
            <a:r>
              <a:rPr sz="3200" b="1" spc="-5" dirty="0">
                <a:latin typeface="Arial"/>
                <a:cs typeface="Arial"/>
              </a:rPr>
              <a:t>kva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-5" dirty="0">
                <a:latin typeface="Arial"/>
                <a:cs typeface="Arial"/>
              </a:rPr>
              <a:t>usan tubos radiadores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tanques </a:t>
            </a:r>
            <a:r>
              <a:rPr sz="3200" b="1" dirty="0">
                <a:latin typeface="Arial"/>
                <a:cs typeface="Arial"/>
              </a:rPr>
              <a:t> corrugados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disminuir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pérdidas;</a:t>
            </a:r>
            <a:r>
              <a:rPr sz="3200" b="1" dirty="0">
                <a:latin typeface="Arial"/>
                <a:cs typeface="Arial"/>
              </a:rPr>
              <a:t> </a:t>
            </a:r>
            <a:endParaRPr lang="es-AR" sz="3200" b="1" dirty="0" smtClean="0">
              <a:latin typeface="Arial"/>
              <a:cs typeface="Arial"/>
            </a:endParaRPr>
          </a:p>
          <a:p>
            <a:pPr marL="927100" marR="6985" lvl="1" indent="-457200" algn="just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sz="3200" b="1" dirty="0" smtClean="0">
                <a:latin typeface="Arial"/>
                <a:cs typeface="Arial"/>
              </a:rPr>
              <a:t>El</a:t>
            </a:r>
            <a:r>
              <a:rPr sz="3200" b="1" spc="-60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ONAN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es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el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tipo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básico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sirve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norma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capacidad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precio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otros.</a:t>
            </a:r>
            <a:endParaRPr sz="3200" b="1" dirty="0">
              <a:latin typeface="Arial"/>
              <a:cs typeface="Arial"/>
            </a:endParaRPr>
          </a:p>
          <a:p>
            <a:pPr marL="469900" indent="-457200">
              <a:buFont typeface="Wingdings" panose="05000000000000000000" pitchFamily="2" charset="2"/>
              <a:buChar char="Ø"/>
            </a:pP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4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ONAF</a:t>
            </a:r>
          </a:p>
          <a:p>
            <a:pPr marL="927100" marR="6350" lvl="1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Sumergido en </a:t>
            </a:r>
            <a:r>
              <a:rPr sz="3200" b="1" spc="-5" dirty="0">
                <a:latin typeface="Arial"/>
                <a:cs typeface="Arial"/>
              </a:rPr>
              <a:t>aceite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latin typeface="Arial"/>
                <a:cs typeface="Arial"/>
              </a:rPr>
              <a:t>enfriamiento propio, </a:t>
            </a:r>
            <a:r>
              <a:rPr sz="3200" b="1" dirty="0">
                <a:latin typeface="Arial"/>
                <a:cs typeface="Arial"/>
              </a:rPr>
              <a:t>por </a:t>
            </a:r>
            <a:r>
              <a:rPr sz="3200" b="1" spc="-5" dirty="0">
                <a:latin typeface="Arial"/>
                <a:cs typeface="Arial"/>
              </a:rPr>
              <a:t>medio </a:t>
            </a:r>
            <a:r>
              <a:rPr sz="3200" b="1" dirty="0">
                <a:latin typeface="Arial"/>
                <a:cs typeface="Arial"/>
              </a:rPr>
              <a:t>de aire </a:t>
            </a:r>
            <a:r>
              <a:rPr sz="3200" b="1" spc="-5" dirty="0">
                <a:latin typeface="Arial"/>
                <a:cs typeface="Arial"/>
              </a:rPr>
              <a:t>forzado. </a:t>
            </a:r>
            <a:r>
              <a:rPr sz="3200" b="1" dirty="0">
                <a:latin typeface="Arial"/>
                <a:cs typeface="Arial"/>
              </a:rPr>
              <a:t> </a:t>
            </a:r>
            <a:endParaRPr lang="es-AR" sz="3200" b="1" dirty="0" smtClean="0">
              <a:latin typeface="Arial"/>
              <a:cs typeface="Arial"/>
            </a:endParaRPr>
          </a:p>
          <a:p>
            <a:pPr marL="469900" indent="-457200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3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OFAN</a:t>
            </a:r>
            <a:r>
              <a:rPr sz="3200" b="1" spc="-5" dirty="0">
                <a:latin typeface="Arial"/>
                <a:cs typeface="Arial"/>
              </a:rPr>
              <a:t>:</a:t>
            </a:r>
            <a:endParaRPr sz="3200" b="1" dirty="0">
              <a:latin typeface="Arial"/>
              <a:cs typeface="Arial"/>
            </a:endParaRPr>
          </a:p>
          <a:p>
            <a:pPr marL="927100" marR="9525" lvl="1" indent="-457200" algn="just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sz="3200" b="1" spc="-5" dirty="0">
                <a:latin typeface="Arial"/>
                <a:cs typeface="Arial"/>
              </a:rPr>
              <a:t>Transformadores con circulación forzada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aceite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circulación natural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aire.</a:t>
            </a:r>
          </a:p>
          <a:p>
            <a:pPr marL="469900" indent="-457200">
              <a:buFont typeface="Wingdings" panose="05000000000000000000" pitchFamily="2" charset="2"/>
              <a:buChar char="Ø"/>
            </a:pP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2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OFAF</a:t>
            </a:r>
            <a:r>
              <a:rPr sz="3200" b="1" spc="-5" dirty="0">
                <a:latin typeface="Arial"/>
                <a:cs typeface="Arial"/>
              </a:rPr>
              <a:t>:</a:t>
            </a:r>
            <a:endParaRPr sz="3200" b="1" dirty="0">
              <a:latin typeface="Arial"/>
              <a:cs typeface="Arial"/>
            </a:endParaRPr>
          </a:p>
          <a:p>
            <a:pPr marL="927100" lvl="1" indent="-457200" algn="just"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Sumergido en </a:t>
            </a:r>
            <a:r>
              <a:rPr sz="3200" b="1" spc="-5" dirty="0">
                <a:latin typeface="Arial"/>
                <a:cs typeface="Arial"/>
              </a:rPr>
              <a:t>aceite, enfriado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latin typeface="Arial"/>
                <a:cs typeface="Arial"/>
              </a:rPr>
              <a:t>aceite forzado </a:t>
            </a:r>
            <a:r>
              <a:rPr sz="3200" b="1" dirty="0">
                <a:latin typeface="Arial"/>
                <a:cs typeface="Arial"/>
              </a:rPr>
              <a:t>y con enfriador de aire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forzado.</a:t>
            </a:r>
            <a:r>
              <a:rPr sz="3200" b="1" spc="110" dirty="0">
                <a:latin typeface="Arial"/>
                <a:cs typeface="Arial"/>
              </a:rPr>
              <a:t> </a:t>
            </a:r>
            <a:endParaRPr sz="1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685800"/>
            <a:ext cx="11506199" cy="7122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300" dirty="0">
              <a:latin typeface="Arial"/>
              <a:cs typeface="Arial"/>
            </a:endParaRPr>
          </a:p>
          <a:p>
            <a:pPr marL="469900" indent="-457200">
              <a:buFont typeface="Wingdings" panose="05000000000000000000" pitchFamily="2" charset="2"/>
              <a:buChar char="Ø"/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OFWF</a:t>
            </a:r>
            <a:r>
              <a:rPr sz="3200" b="1" spc="-5" dirty="0">
                <a:latin typeface="Arial"/>
                <a:cs typeface="Arial"/>
              </a:rPr>
              <a:t>:</a:t>
            </a:r>
            <a:endParaRPr sz="3200" b="1" dirty="0">
              <a:latin typeface="Arial"/>
              <a:cs typeface="Arial"/>
            </a:endParaRPr>
          </a:p>
          <a:p>
            <a:pPr marL="927100" marR="5080" lvl="1" indent="-457200" algn="just">
              <a:spcBef>
                <a:spcPts val="815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Sumergido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aceite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enfriado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agua</a:t>
            </a:r>
            <a:r>
              <a:rPr lang="es-AR" sz="3200" b="1" spc="-5" dirty="0" smtClean="0">
                <a:latin typeface="Arial"/>
                <a:cs typeface="Arial"/>
              </a:rPr>
              <a:t>, </a:t>
            </a:r>
            <a:r>
              <a:rPr sz="3200" b="1" spc="-5" dirty="0" err="1" smtClean="0">
                <a:latin typeface="Arial"/>
                <a:cs typeface="Arial"/>
              </a:rPr>
              <a:t>agua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enfriamiento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dirty="0">
                <a:latin typeface="Arial"/>
                <a:cs typeface="Arial"/>
              </a:rPr>
              <a:t>conducida </a:t>
            </a:r>
            <a:r>
              <a:rPr sz="3200" b="1" spc="-5" dirty="0">
                <a:latin typeface="Arial"/>
                <a:cs typeface="Arial"/>
              </a:rPr>
              <a:t>por serpentines, los cuales están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 </a:t>
            </a:r>
            <a:r>
              <a:rPr sz="3200" b="1" dirty="0">
                <a:latin typeface="Arial"/>
                <a:cs typeface="Arial"/>
              </a:rPr>
              <a:t>con el </a:t>
            </a:r>
            <a:r>
              <a:rPr sz="3200" b="1" spc="-5" dirty="0">
                <a:latin typeface="Arial"/>
                <a:cs typeface="Arial"/>
              </a:rPr>
              <a:t>aceite aislarte </a:t>
            </a:r>
            <a:r>
              <a:rPr sz="3200" b="1" dirty="0">
                <a:latin typeface="Arial"/>
                <a:cs typeface="Arial"/>
              </a:rPr>
              <a:t>del </a:t>
            </a:r>
            <a:r>
              <a:rPr sz="3200" b="1" spc="-5" dirty="0">
                <a:latin typeface="Arial"/>
                <a:cs typeface="Arial"/>
              </a:rPr>
              <a:t>transformador.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aceite circula </a:t>
            </a:r>
            <a:r>
              <a:rPr sz="3200" b="1" dirty="0">
                <a:latin typeface="Arial"/>
                <a:cs typeface="Arial"/>
              </a:rPr>
              <a:t>alrededor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los serpentines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convicción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natural.</a:t>
            </a:r>
            <a:endParaRPr sz="3200" b="1" dirty="0">
              <a:latin typeface="Arial"/>
              <a:cs typeface="Arial"/>
            </a:endParaRPr>
          </a:p>
          <a:p>
            <a:pPr marL="914400" lvl="1" indent="-457200">
              <a:spcBef>
                <a:spcPts val="40"/>
              </a:spcBef>
              <a:buFont typeface="Wingdings" panose="05000000000000000000" pitchFamily="2" charset="2"/>
              <a:buChar char="ü"/>
            </a:pPr>
            <a:endParaRPr sz="3200" b="1" dirty="0">
              <a:latin typeface="Arial"/>
              <a:cs typeface="Arial"/>
            </a:endParaRPr>
          </a:p>
          <a:p>
            <a:pPr marL="469900" indent="-457200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3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AA:</a:t>
            </a:r>
            <a:endParaRPr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100" marR="7620" lvl="1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sz="3200" b="1" spc="-5" dirty="0">
                <a:latin typeface="Arial"/>
                <a:cs typeface="Arial"/>
              </a:rPr>
              <a:t>Tipo seco,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latin typeface="Arial"/>
                <a:cs typeface="Arial"/>
              </a:rPr>
              <a:t>enfriamiento propio, </a:t>
            </a:r>
            <a:r>
              <a:rPr sz="3200" b="1" dirty="0">
                <a:latin typeface="Arial"/>
                <a:cs typeface="Arial"/>
              </a:rPr>
              <a:t>no contiene </a:t>
            </a:r>
            <a:r>
              <a:rPr sz="3200" b="1" spc="-5" dirty="0">
                <a:latin typeface="Arial"/>
                <a:cs typeface="Arial"/>
              </a:rPr>
              <a:t>aceite </a:t>
            </a:r>
            <a:r>
              <a:rPr sz="3200" b="1" dirty="0">
                <a:latin typeface="Arial"/>
                <a:cs typeface="Arial"/>
              </a:rPr>
              <a:t>ni </a:t>
            </a:r>
            <a:r>
              <a:rPr sz="3200" b="1" spc="-5" dirty="0">
                <a:latin typeface="Arial"/>
                <a:cs typeface="Arial"/>
              </a:rPr>
              <a:t>otros líquidos </a:t>
            </a:r>
            <a:r>
              <a:rPr sz="3200" b="1" dirty="0">
                <a:latin typeface="Arial"/>
                <a:cs typeface="Arial"/>
              </a:rPr>
              <a:t>para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enfriamiento</a:t>
            </a:r>
            <a:endParaRPr sz="3200" b="1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200" b="1" dirty="0">
              <a:latin typeface="Arial"/>
              <a:cs typeface="Arial"/>
            </a:endParaRPr>
          </a:p>
          <a:p>
            <a:pPr marL="469900" indent="-457200"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3200" b="1" i="1" spc="-3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AFA</a:t>
            </a:r>
            <a:r>
              <a:rPr sz="3200" b="1" spc="-5" dirty="0">
                <a:latin typeface="Arial"/>
                <a:cs typeface="Arial"/>
              </a:rPr>
              <a:t>:</a:t>
            </a:r>
            <a:endParaRPr sz="3200" b="1" dirty="0">
              <a:latin typeface="Arial"/>
              <a:cs typeface="Arial"/>
            </a:endParaRPr>
          </a:p>
          <a:p>
            <a:pPr marL="927100" marR="6985" lvl="1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sz="3200" b="1" spc="-5" dirty="0">
                <a:latin typeface="Arial"/>
                <a:cs typeface="Arial"/>
              </a:rPr>
              <a:t>Tipo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seco,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enfriado</a:t>
            </a:r>
            <a:r>
              <a:rPr sz="3200" b="1" dirty="0">
                <a:latin typeface="Arial"/>
                <a:cs typeface="Arial"/>
              </a:rPr>
              <a:t> por </a:t>
            </a:r>
            <a:r>
              <a:rPr sz="3200" b="1" spc="-5" dirty="0">
                <a:latin typeface="Arial"/>
                <a:cs typeface="Arial"/>
              </a:rPr>
              <a:t>aire forzado.</a:t>
            </a:r>
            <a:r>
              <a:rPr sz="3200" b="1" dirty="0">
                <a:latin typeface="Arial"/>
                <a:cs typeface="Arial"/>
              </a:rPr>
              <a:t> </a:t>
            </a:r>
          </a:p>
          <a:p>
            <a:pPr>
              <a:spcBef>
                <a:spcPts val="40"/>
              </a:spcBef>
            </a:pPr>
            <a:endParaRPr sz="13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533400"/>
            <a:ext cx="12268200" cy="899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/>
            <a:r>
              <a:rPr lang="es-AR" sz="3200" b="1" u="sng" spc="-5" dirty="0" smtClean="0">
                <a:latin typeface="Arial"/>
                <a:cs typeface="Arial"/>
              </a:rPr>
              <a:t>Aislamientos</a:t>
            </a:r>
            <a:r>
              <a:rPr lang="es-AR" sz="3200" b="1" u="sng" spc="5" dirty="0" smtClean="0">
                <a:latin typeface="Arial"/>
                <a:cs typeface="Arial"/>
              </a:rPr>
              <a:t> </a:t>
            </a:r>
            <a:r>
              <a:rPr lang="es-AR" sz="3200" b="1" u="sng" dirty="0">
                <a:latin typeface="Arial"/>
                <a:cs typeface="Arial"/>
              </a:rPr>
              <a:t>en</a:t>
            </a:r>
            <a:r>
              <a:rPr lang="es-AR" sz="3200" b="1" u="sng" spc="-5" dirty="0">
                <a:latin typeface="Arial"/>
                <a:cs typeface="Arial"/>
              </a:rPr>
              <a:t> transformadores.</a:t>
            </a:r>
            <a:endParaRPr lang="es-AR" sz="3200" u="sng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lang="es-AR" sz="3200" b="1" dirty="0">
              <a:latin typeface="Arial"/>
              <a:cs typeface="Arial"/>
            </a:endParaRPr>
          </a:p>
          <a:p>
            <a:pPr marL="12700" algn="just"/>
            <a:r>
              <a:rPr lang="es-AR" sz="3200" b="1" dirty="0">
                <a:latin typeface="Arial"/>
                <a:cs typeface="Arial"/>
              </a:rPr>
              <a:t>Los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tipos</a:t>
            </a:r>
            <a:r>
              <a:rPr lang="es-AR" sz="3200" b="1" spc="-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-2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aislamientos</a:t>
            </a:r>
            <a:r>
              <a:rPr lang="es-AR" sz="3200" b="1" spc="-15" dirty="0">
                <a:latin typeface="Arial"/>
                <a:cs typeface="Arial"/>
              </a:rPr>
              <a:t> </a:t>
            </a:r>
            <a:r>
              <a:rPr lang="es-AR" sz="3200" b="1" dirty="0" smtClean="0">
                <a:latin typeface="Arial"/>
                <a:cs typeface="Arial"/>
              </a:rPr>
              <a:t>se</a:t>
            </a:r>
            <a:r>
              <a:rPr lang="es-AR" sz="3200" b="1" spc="-25" dirty="0" smtClean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dividen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4:</a:t>
            </a:r>
            <a:endParaRPr lang="es-AR"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s-AR"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Clase</a:t>
            </a:r>
            <a:r>
              <a:rPr lang="es-AR" sz="3200" b="1" i="1" spc="2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lang="es-AR" sz="3200" b="1" dirty="0">
                <a:latin typeface="Arial"/>
                <a:cs typeface="Arial"/>
              </a:rPr>
              <a:t>:</a:t>
            </a:r>
            <a:r>
              <a:rPr lang="es-AR" sz="3200" b="1" spc="2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Diseñados</a:t>
            </a:r>
            <a:r>
              <a:rPr lang="es-AR" sz="3200" b="1" spc="28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para</a:t>
            </a:r>
            <a:r>
              <a:rPr lang="es-AR" sz="3200" b="1" spc="65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operar</a:t>
            </a:r>
            <a:r>
              <a:rPr lang="es-AR" sz="3200" b="1" spc="66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a</a:t>
            </a:r>
            <a:r>
              <a:rPr lang="es-AR" sz="3200" b="1" spc="65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no</a:t>
            </a:r>
            <a:r>
              <a:rPr lang="es-AR" sz="3200" b="1" spc="655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más</a:t>
            </a:r>
            <a:r>
              <a:rPr lang="es-AR" sz="3200" b="1" spc="66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65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55°C</a:t>
            </a:r>
            <a:r>
              <a:rPr lang="es-AR" sz="3200" b="1" spc="66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65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elevación </a:t>
            </a:r>
            <a:r>
              <a:rPr lang="es-AR" sz="3200" b="1" spc="-38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 </a:t>
            </a:r>
            <a:r>
              <a:rPr lang="es-AR" sz="3200" b="1" spc="-5" dirty="0" smtClean="0">
                <a:latin typeface="Arial"/>
                <a:cs typeface="Arial"/>
              </a:rPr>
              <a:t>temperatura</a:t>
            </a: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lang="es-AR" sz="3200" b="1" i="1" spc="-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Clase</a:t>
            </a:r>
            <a:r>
              <a:rPr sz="3200" b="1" i="1" spc="19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sz="3200" b="1" spc="-10" dirty="0">
                <a:latin typeface="Arial"/>
                <a:cs typeface="Arial"/>
              </a:rPr>
              <a:t>: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</a:t>
            </a:r>
            <a:r>
              <a:rPr sz="3200" b="1" spc="1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elevación</a:t>
            </a:r>
            <a:r>
              <a:rPr sz="3200" b="1" spc="1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17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temperatura</a:t>
            </a:r>
            <a:r>
              <a:rPr sz="3200" b="1" spc="18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no</a:t>
            </a:r>
            <a:r>
              <a:rPr lang="es-AR" sz="3200" b="1" spc="180" dirty="0">
                <a:latin typeface="Arial"/>
                <a:cs typeface="Arial"/>
              </a:rPr>
              <a:t> </a:t>
            </a:r>
            <a:r>
              <a:rPr sz="3200" b="1" dirty="0" err="1" smtClean="0">
                <a:latin typeface="Arial"/>
                <a:cs typeface="Arial"/>
              </a:rPr>
              <a:t>puede</a:t>
            </a:r>
            <a:r>
              <a:rPr sz="3200" b="1" spc="170" dirty="0" smtClean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exceder</a:t>
            </a:r>
            <a:r>
              <a:rPr sz="3200" b="1" spc="18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los</a:t>
            </a:r>
            <a:r>
              <a:rPr sz="3200" b="1" spc="1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80°C</a:t>
            </a:r>
            <a:r>
              <a:rPr sz="3200" b="1" spc="1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18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las</a:t>
            </a:r>
            <a:r>
              <a:rPr lang="es-AR" sz="3200" b="1" spc="-5" dirty="0" smtClean="0">
                <a:latin typeface="Arial"/>
                <a:cs typeface="Arial"/>
              </a:rPr>
              <a:t> </a:t>
            </a:r>
            <a:r>
              <a:rPr sz="3200" b="1" dirty="0" err="1" smtClean="0">
                <a:latin typeface="Arial"/>
                <a:cs typeface="Arial"/>
              </a:rPr>
              <a:t>bobinas</a:t>
            </a:r>
            <a:r>
              <a:rPr sz="3200" b="1" dirty="0">
                <a:latin typeface="Arial"/>
                <a:cs typeface="Arial"/>
              </a:rPr>
              <a:t>, por lo </a:t>
            </a:r>
            <a:r>
              <a:rPr sz="3200" b="1" spc="-5" dirty="0">
                <a:latin typeface="Arial"/>
                <a:cs typeface="Arial"/>
              </a:rPr>
              <a:t>general estos transformadores son </a:t>
            </a:r>
            <a:r>
              <a:rPr sz="3200" b="1" spc="-10" dirty="0">
                <a:latin typeface="Arial"/>
                <a:cs typeface="Arial"/>
              </a:rPr>
              <a:t>más </a:t>
            </a:r>
            <a:r>
              <a:rPr sz="3200" b="1" dirty="0">
                <a:latin typeface="Arial"/>
                <a:cs typeface="Arial"/>
              </a:rPr>
              <a:t>pequeños que </a:t>
            </a:r>
            <a:r>
              <a:rPr sz="3200" b="1" spc="-10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-5" dirty="0">
                <a:latin typeface="Arial"/>
                <a:cs typeface="Arial"/>
              </a:rPr>
              <a:t> usan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aislamientos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clase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A</a:t>
            </a:r>
            <a:r>
              <a:rPr sz="3200" b="1" spc="-15" dirty="0" smtClean="0">
                <a:latin typeface="Arial"/>
                <a:cs typeface="Arial"/>
              </a:rPr>
              <a:t>.</a:t>
            </a:r>
            <a:endParaRPr lang="es-AR" sz="3200" b="1" spc="-1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8890" indent="-457200" algn="just">
              <a:spcBef>
                <a:spcPts val="805"/>
              </a:spcBef>
              <a:buFont typeface="Wingdings" panose="05000000000000000000" pitchFamily="2" charset="2"/>
              <a:buChar char="q"/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Clase F</a:t>
            </a:r>
            <a:r>
              <a:rPr sz="3200" b="1" spc="-5" dirty="0">
                <a:latin typeface="Arial"/>
                <a:cs typeface="Arial"/>
              </a:rPr>
              <a:t>: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-5" dirty="0">
                <a:latin typeface="Arial"/>
                <a:cs typeface="Arial"/>
              </a:rPr>
              <a:t>relaciona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latin typeface="Arial"/>
                <a:cs typeface="Arial"/>
              </a:rPr>
              <a:t>elevaciones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temperaturas </a:t>
            </a:r>
            <a:r>
              <a:rPr sz="3200" b="1" spc="-10" dirty="0">
                <a:latin typeface="Arial"/>
                <a:cs typeface="Arial"/>
              </a:rPr>
              <a:t>en </a:t>
            </a:r>
            <a:r>
              <a:rPr sz="3200" b="1" dirty="0">
                <a:latin typeface="Arial"/>
                <a:cs typeface="Arial"/>
              </a:rPr>
              <a:t>las </a:t>
            </a:r>
            <a:r>
              <a:rPr sz="3200" b="1" spc="-5" dirty="0">
                <a:latin typeface="Arial"/>
                <a:cs typeface="Arial"/>
              </a:rPr>
              <a:t>bobinas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hasta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115°C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marR="8890" indent="-457200" algn="just">
              <a:spcBef>
                <a:spcPts val="80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Clase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</a:t>
            </a:r>
            <a:r>
              <a:rPr sz="3200" b="1" spc="-10" dirty="0">
                <a:latin typeface="Arial"/>
                <a:cs typeface="Arial"/>
              </a:rPr>
              <a:t>:</a:t>
            </a:r>
            <a:r>
              <a:rPr sz="3200" b="1" spc="-5" dirty="0">
                <a:latin typeface="Arial"/>
                <a:cs typeface="Arial"/>
              </a:rPr>
              <a:t> Permiten</a:t>
            </a:r>
            <a:r>
              <a:rPr sz="3200" b="1" dirty="0">
                <a:latin typeface="Arial"/>
                <a:cs typeface="Arial"/>
              </a:rPr>
              <a:t> diseñar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elevaciones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temperatura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150°C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cuando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está</a:t>
            </a:r>
            <a:r>
              <a:rPr sz="3200" b="1" dirty="0">
                <a:latin typeface="Arial"/>
                <a:cs typeface="Arial"/>
              </a:rPr>
              <a:t> operando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</a:t>
            </a:r>
            <a:r>
              <a:rPr sz="3200" b="1" dirty="0">
                <a:latin typeface="Arial"/>
                <a:cs typeface="Arial"/>
              </a:rPr>
              <a:t> 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una </a:t>
            </a:r>
            <a:r>
              <a:rPr sz="3200" b="1" spc="-5" dirty="0">
                <a:latin typeface="Arial"/>
                <a:cs typeface="Arial"/>
              </a:rPr>
              <a:t>temperatura ambiente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40°C, </a:t>
            </a:r>
            <a:r>
              <a:rPr sz="3200" b="1" spc="-5" dirty="0">
                <a:latin typeface="Arial"/>
                <a:cs typeface="Arial"/>
              </a:rPr>
              <a:t>para </a:t>
            </a:r>
            <a:r>
              <a:rPr sz="3200" b="1" dirty="0">
                <a:latin typeface="Arial"/>
                <a:cs typeface="Arial"/>
              </a:rPr>
              <a:t>que </a:t>
            </a:r>
            <a:r>
              <a:rPr sz="3200" b="1" spc="-5" dirty="0">
                <a:latin typeface="Arial"/>
                <a:cs typeface="Arial"/>
              </a:rPr>
              <a:t>alcance hasta 190°C </a:t>
            </a:r>
            <a:r>
              <a:rPr sz="3200" b="1" dirty="0">
                <a:latin typeface="Arial"/>
                <a:cs typeface="Arial"/>
              </a:rPr>
              <a:t>y con el </a:t>
            </a:r>
            <a:r>
              <a:rPr sz="3200" b="1" spc="-5" dirty="0">
                <a:latin typeface="Arial"/>
                <a:cs typeface="Arial"/>
              </a:rPr>
              <a:t>punto </a:t>
            </a:r>
            <a:r>
              <a:rPr sz="3200" b="1" spc="-10" dirty="0">
                <a:latin typeface="Arial"/>
                <a:cs typeface="Arial"/>
              </a:rPr>
              <a:t>más </a:t>
            </a:r>
            <a:r>
              <a:rPr sz="3200" b="1" dirty="0">
                <a:latin typeface="Arial"/>
                <a:cs typeface="Arial"/>
              </a:rPr>
              <a:t>caliente no </a:t>
            </a:r>
            <a:r>
              <a:rPr sz="3200" b="1" spc="-5" dirty="0">
                <a:latin typeface="Arial"/>
                <a:cs typeface="Arial"/>
              </a:rPr>
              <a:t>exceda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220°C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3400" y="304800"/>
            <a:ext cx="12268200" cy="7776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"/>
              </a:spcBef>
            </a:pPr>
            <a:endParaRPr lang="es-AR" dirty="0">
              <a:latin typeface="Arial"/>
              <a:cs typeface="Arial"/>
            </a:endParaRPr>
          </a:p>
          <a:p>
            <a:pPr marL="12700" algn="just"/>
            <a:r>
              <a:rPr lang="es-AR" sz="3200" b="1" u="sng" spc="-5" dirty="0" smtClean="0">
                <a:latin typeface="Arial"/>
                <a:cs typeface="Arial"/>
              </a:rPr>
              <a:t>Control</a:t>
            </a:r>
            <a:r>
              <a:rPr lang="es-AR" sz="3200" b="1" u="sng" dirty="0" smtClean="0">
                <a:latin typeface="Arial"/>
                <a:cs typeface="Arial"/>
              </a:rPr>
              <a:t> </a:t>
            </a:r>
            <a:r>
              <a:rPr lang="es-AR" sz="3200" b="1" u="sng" spc="-5" dirty="0">
                <a:latin typeface="Arial"/>
                <a:cs typeface="Arial"/>
              </a:rPr>
              <a:t>de</a:t>
            </a:r>
            <a:r>
              <a:rPr lang="es-AR" sz="3200" b="1" u="sng" spc="10" dirty="0">
                <a:latin typeface="Arial"/>
                <a:cs typeface="Arial"/>
              </a:rPr>
              <a:t> </a:t>
            </a:r>
            <a:r>
              <a:rPr lang="es-AR" sz="3200" b="1" u="sng" spc="-5" dirty="0">
                <a:latin typeface="Arial"/>
                <a:cs typeface="Arial"/>
              </a:rPr>
              <a:t>temperatura</a:t>
            </a:r>
            <a:r>
              <a:rPr lang="es-AR" sz="3200" b="1" u="sng" spc="-10" dirty="0">
                <a:latin typeface="Arial"/>
                <a:cs typeface="Arial"/>
              </a:rPr>
              <a:t> del</a:t>
            </a:r>
            <a:r>
              <a:rPr lang="es-AR" sz="3200" b="1" u="sng" spc="10" dirty="0">
                <a:latin typeface="Arial"/>
                <a:cs typeface="Arial"/>
              </a:rPr>
              <a:t> </a:t>
            </a:r>
            <a:r>
              <a:rPr lang="es-AR" sz="3200" b="1" u="sng" spc="-5" dirty="0">
                <a:latin typeface="Arial"/>
                <a:cs typeface="Arial"/>
              </a:rPr>
              <a:t>transformador</a:t>
            </a:r>
            <a:r>
              <a:rPr lang="es-AR" sz="3200" b="1" u="sng" spc="-5" dirty="0" smtClean="0">
                <a:latin typeface="Arial"/>
                <a:cs typeface="Arial"/>
              </a:rPr>
              <a:t>.</a:t>
            </a:r>
          </a:p>
          <a:p>
            <a:pPr marL="12700" algn="just"/>
            <a:endParaRPr lang="es-AR" sz="3200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lang="es-AR" sz="3200" b="1" spc="-5" dirty="0">
                <a:latin typeface="Arial"/>
                <a:cs typeface="Arial"/>
              </a:rPr>
              <a:t>S</a:t>
            </a:r>
            <a:r>
              <a:rPr lang="es-AR" sz="3200" b="1" spc="-5" dirty="0" smtClean="0">
                <a:latin typeface="Arial"/>
                <a:cs typeface="Arial"/>
              </a:rPr>
              <a:t>e</a:t>
            </a:r>
            <a:r>
              <a:rPr lang="es-AR" sz="3200" b="1" spc="380" dirty="0" smtClean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lee</a:t>
            </a:r>
            <a:r>
              <a:rPr lang="es-AR" sz="3200" b="1" spc="3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por</a:t>
            </a:r>
            <a:r>
              <a:rPr lang="es-AR" sz="3200" b="1" spc="38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medio</a:t>
            </a:r>
            <a:r>
              <a:rPr lang="es-AR" sz="3200" b="1" spc="38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termómetros 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</a:t>
            </a:r>
            <a:r>
              <a:rPr lang="es-AR" sz="3200" b="1" spc="1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mercurio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y,</a:t>
            </a:r>
            <a:r>
              <a:rPr lang="es-AR" sz="3200" b="1" spc="-2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-3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algunos</a:t>
            </a:r>
            <a:r>
              <a:rPr lang="es-AR" sz="3200" b="1" spc="-4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casos,</a:t>
            </a:r>
            <a:r>
              <a:rPr lang="es-AR" sz="3200" b="1" spc="-3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por</a:t>
            </a:r>
            <a:r>
              <a:rPr lang="es-AR" sz="3200" b="1" spc="-3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medio</a:t>
            </a:r>
            <a:r>
              <a:rPr lang="es-AR" sz="3200" b="1" spc="-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-4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termopares</a:t>
            </a:r>
            <a:r>
              <a:rPr lang="es-AR" sz="3200" b="1" spc="-4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colocados</a:t>
            </a:r>
            <a:r>
              <a:rPr lang="es-AR" sz="3200" b="1" spc="-35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en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los </a:t>
            </a:r>
            <a:r>
              <a:rPr lang="es-AR" sz="3200" b="1" spc="-375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devanados</a:t>
            </a:r>
            <a:r>
              <a:rPr lang="es-AR" sz="3200" b="1" dirty="0" smtClean="0">
                <a:latin typeface="Arial"/>
                <a:cs typeface="Arial"/>
              </a:rPr>
              <a:t>.</a:t>
            </a:r>
          </a:p>
          <a:p>
            <a:pPr marL="469900" marR="762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lang="es-AR" sz="32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es-AR" sz="3200" b="1" spc="-5" dirty="0">
                <a:latin typeface="Arial"/>
                <a:cs typeface="Arial"/>
              </a:rPr>
              <a:t>Existen</a:t>
            </a:r>
            <a:r>
              <a:rPr lang="es-AR" sz="3200" b="1" spc="-8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varios</a:t>
            </a:r>
            <a:r>
              <a:rPr lang="es-AR" sz="3200" b="1" spc="2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métodos</a:t>
            </a:r>
            <a:r>
              <a:rPr lang="es-AR" sz="3200" b="1" spc="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para</a:t>
            </a:r>
            <a:r>
              <a:rPr lang="es-AR" sz="3200" b="1" spc="-9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controlar</a:t>
            </a:r>
            <a:r>
              <a:rPr lang="es-AR" sz="3200" b="1" spc="-80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la</a:t>
            </a:r>
            <a:r>
              <a:rPr lang="es-AR" sz="3200" b="1" spc="-8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temperatura;</a:t>
            </a:r>
            <a:r>
              <a:rPr lang="es-AR" sz="3200" b="1" spc="-9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los</a:t>
            </a:r>
            <a:r>
              <a:rPr lang="es-AR" sz="3200" b="1" spc="-9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más</a:t>
            </a:r>
            <a:r>
              <a:rPr lang="es-AR" sz="3200" b="1" spc="-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modernos</a:t>
            </a:r>
            <a:r>
              <a:rPr lang="es-AR" sz="3200" b="1" spc="-10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son </a:t>
            </a:r>
            <a:r>
              <a:rPr lang="es-AR" sz="3200" b="1" spc="-38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el </a:t>
            </a:r>
            <a:r>
              <a:rPr lang="es-AR" sz="3200" b="1" spc="-5" dirty="0">
                <a:latin typeface="Arial"/>
                <a:cs typeface="Arial"/>
              </a:rPr>
              <a:t>control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temperatura </a:t>
            </a:r>
            <a:r>
              <a:rPr lang="es-AR" sz="3200" b="1" dirty="0">
                <a:latin typeface="Arial"/>
                <a:cs typeface="Arial"/>
              </a:rPr>
              <a:t>por medio </a:t>
            </a:r>
            <a:r>
              <a:rPr lang="es-AR" sz="3200" b="1" spc="-5" dirty="0">
                <a:latin typeface="Arial"/>
                <a:cs typeface="Arial"/>
              </a:rPr>
              <a:t>del dispositivo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imagen térmica con 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relevador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T.R.O., </a:t>
            </a:r>
            <a:r>
              <a:rPr lang="es-AR" sz="3200" b="1" dirty="0">
                <a:latin typeface="Arial"/>
                <a:cs typeface="Arial"/>
              </a:rPr>
              <a:t>y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la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protección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por</a:t>
            </a:r>
            <a:r>
              <a:rPr lang="es-AR" sz="3200" b="1" spc="-5" dirty="0">
                <a:latin typeface="Arial"/>
                <a:cs typeface="Arial"/>
              </a:rPr>
              <a:t> relevador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 err="1">
                <a:latin typeface="Arial"/>
                <a:cs typeface="Arial"/>
              </a:rPr>
              <a:t>Buchholz</a:t>
            </a:r>
            <a:r>
              <a:rPr lang="es-AR" sz="3200" b="1" spc="-5" dirty="0" smtClean="0">
                <a:latin typeface="Arial"/>
                <a:cs typeface="Arial"/>
              </a:rPr>
              <a:t>.</a:t>
            </a:r>
          </a:p>
          <a:p>
            <a:pPr marL="469900" marR="5080" indent="-457200" algn="just">
              <a:spcBef>
                <a:spcPts val="800"/>
              </a:spcBef>
              <a:buFont typeface="Wingdings" panose="05000000000000000000" pitchFamily="2" charset="2"/>
              <a:buChar char="q"/>
            </a:pPr>
            <a:endParaRPr lang="es-AR" sz="3200" b="1" dirty="0">
              <a:latin typeface="Arial"/>
              <a:cs typeface="Arial"/>
            </a:endParaRPr>
          </a:p>
          <a:p>
            <a:pPr marL="469900" marR="698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s-AR" sz="3200" b="1" spc="-5" dirty="0">
                <a:latin typeface="Arial"/>
                <a:cs typeface="Arial"/>
              </a:rPr>
              <a:t>El método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imagen térmica </a:t>
            </a:r>
            <a:r>
              <a:rPr lang="es-AR" sz="3200" b="1" dirty="0">
                <a:latin typeface="Arial"/>
                <a:cs typeface="Arial"/>
              </a:rPr>
              <a:t>se </a:t>
            </a:r>
            <a:r>
              <a:rPr lang="es-AR" sz="3200" b="1" spc="-5" dirty="0">
                <a:latin typeface="Arial"/>
                <a:cs typeface="Arial"/>
              </a:rPr>
              <a:t>basa </a:t>
            </a:r>
            <a:r>
              <a:rPr lang="es-AR" sz="3200" b="1" dirty="0">
                <a:latin typeface="Arial"/>
                <a:cs typeface="Arial"/>
              </a:rPr>
              <a:t>en que cualquier </a:t>
            </a:r>
            <a:r>
              <a:rPr lang="es-AR" sz="3200" b="1" spc="-5" dirty="0">
                <a:latin typeface="Arial"/>
                <a:cs typeface="Arial"/>
              </a:rPr>
              <a:t>sobrecarga </a:t>
            </a:r>
            <a:r>
              <a:rPr lang="es-AR" sz="3200" b="1" dirty="0">
                <a:latin typeface="Arial"/>
                <a:cs typeface="Arial"/>
              </a:rPr>
              <a:t>o </a:t>
            </a:r>
            <a:r>
              <a:rPr lang="es-AR" sz="3200" b="1" spc="-5" dirty="0" smtClean="0">
                <a:latin typeface="Arial"/>
                <a:cs typeface="Arial"/>
              </a:rPr>
              <a:t>cortocircuito</a:t>
            </a:r>
            <a:r>
              <a:rPr lang="es-AR" sz="3200" b="1" dirty="0" smtClean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dentro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del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transformador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se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manifiesta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como</a:t>
            </a:r>
            <a:r>
              <a:rPr lang="es-AR" sz="3200" b="1" dirty="0">
                <a:latin typeface="Arial"/>
                <a:cs typeface="Arial"/>
              </a:rPr>
              <a:t> una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variación</a:t>
            </a:r>
            <a:r>
              <a:rPr lang="es-AR" sz="3200" b="1" dirty="0">
                <a:latin typeface="Arial"/>
                <a:cs typeface="Arial"/>
              </a:rPr>
              <a:t> de 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corriente.</a:t>
            </a:r>
            <a:r>
              <a:rPr lang="es-AR" sz="3200" b="1" spc="75" dirty="0">
                <a:latin typeface="Arial"/>
                <a:cs typeface="Arial"/>
              </a:rPr>
              <a:t> </a:t>
            </a:r>
            <a:endParaRPr lang="es-AR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41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57200" y="228600"/>
            <a:ext cx="12115800" cy="9287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3200" b="1" u="sng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3200" b="1" u="sng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transformadores.</a:t>
            </a:r>
            <a:endParaRPr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just">
              <a:spcBef>
                <a:spcPts val="45"/>
              </a:spcBef>
            </a:pPr>
            <a:endParaRPr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3200" b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delta-delta</a:t>
            </a:r>
            <a:endParaRPr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6350" algn="just">
              <a:spcBef>
                <a:spcPts val="815"/>
              </a:spcBef>
            </a:pPr>
            <a:r>
              <a:rPr sz="3200" b="1" dirty="0" smtClean="0">
                <a:latin typeface="Arial"/>
                <a:cs typeface="Arial"/>
              </a:rPr>
              <a:t>se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emplea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normalmente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3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lugares</a:t>
            </a:r>
            <a:r>
              <a:rPr sz="3200" b="1" spc="3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donde</a:t>
            </a:r>
            <a:r>
              <a:rPr sz="3200" b="1" spc="3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existen</a:t>
            </a:r>
            <a:r>
              <a:rPr sz="3200" b="1" spc="3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tensiones</a:t>
            </a:r>
            <a:r>
              <a:rPr sz="3200" b="1" spc="37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relativamente</a:t>
            </a:r>
            <a:r>
              <a:rPr sz="3200" b="1" spc="38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bajas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sz="3200" b="1" dirty="0">
              <a:latin typeface="Arial"/>
              <a:cs typeface="Arial"/>
            </a:endParaRPr>
          </a:p>
          <a:p>
            <a:pPr algn="just">
              <a:spcBef>
                <a:spcPts val="25"/>
              </a:spcBef>
            </a:pPr>
            <a:endParaRPr sz="3200" b="1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sz="32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3200" b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delta-estrella</a:t>
            </a:r>
            <a:endParaRPr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sz="3200" b="1" spc="-5" dirty="0">
                <a:latin typeface="Arial"/>
                <a:cs typeface="Arial"/>
              </a:rPr>
              <a:t>Esta conexión </a:t>
            </a:r>
            <a:r>
              <a:rPr sz="3200" b="1" dirty="0">
                <a:latin typeface="Arial"/>
                <a:cs typeface="Arial"/>
              </a:rPr>
              <a:t>se emplea en </a:t>
            </a:r>
            <a:r>
              <a:rPr sz="3200" b="1" spc="-5" dirty="0">
                <a:latin typeface="Arial"/>
                <a:cs typeface="Arial"/>
              </a:rPr>
              <a:t>aquellos sistemas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transmisión </a:t>
            </a:r>
            <a:r>
              <a:rPr sz="3200" b="1" dirty="0">
                <a:latin typeface="Arial"/>
                <a:cs typeface="Arial"/>
              </a:rPr>
              <a:t>en que es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necesario </a:t>
            </a:r>
            <a:r>
              <a:rPr sz="3200" b="1" spc="-5" dirty="0">
                <a:latin typeface="Arial"/>
                <a:cs typeface="Arial"/>
              </a:rPr>
              <a:t>elevar voltajes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generación. 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endParaRPr sz="3200" b="1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transformadores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monofásico</a:t>
            </a:r>
            <a:r>
              <a:rPr sz="32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sz="3200" b="1" spc="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bancos</a:t>
            </a:r>
            <a:r>
              <a:rPr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trifásicos.</a:t>
            </a:r>
            <a:endParaRPr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8890" algn="just">
              <a:spcBef>
                <a:spcPts val="819"/>
              </a:spcBef>
            </a:pPr>
            <a:r>
              <a:rPr sz="3200" b="1" dirty="0">
                <a:latin typeface="Arial"/>
                <a:cs typeface="Arial"/>
              </a:rPr>
              <a:t>Los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monofásicos</a:t>
            </a:r>
            <a:r>
              <a:rPr sz="3200" b="1" dirty="0">
                <a:latin typeface="Arial"/>
                <a:cs typeface="Arial"/>
              </a:rPr>
              <a:t> se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conectan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en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bancos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trifásicos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principalmente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dos tipos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circuitos:</a:t>
            </a:r>
            <a:endParaRPr sz="3200" b="1" dirty="0">
              <a:latin typeface="Arial"/>
              <a:cs typeface="Arial"/>
            </a:endParaRPr>
          </a:p>
          <a:p>
            <a:pPr algn="just">
              <a:spcBef>
                <a:spcPts val="30"/>
              </a:spcBef>
            </a:pPr>
            <a:endParaRPr sz="3200" b="1" dirty="0">
              <a:latin typeface="Arial"/>
              <a:cs typeface="Arial"/>
            </a:endParaRPr>
          </a:p>
          <a:p>
            <a:pPr marL="12700" algn="just"/>
            <a:r>
              <a:rPr sz="3200" b="1" dirty="0">
                <a:latin typeface="Arial"/>
                <a:cs typeface="Arial"/>
              </a:rPr>
              <a:t>a) En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circuitos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muy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alto </a:t>
            </a:r>
            <a:r>
              <a:rPr sz="3200" b="1" spc="-5" dirty="0" err="1">
                <a:latin typeface="Arial"/>
                <a:cs typeface="Arial"/>
              </a:rPr>
              <a:t>voltaje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12700" algn="just"/>
            <a:endParaRPr lang="es-AR" sz="3200" b="1" spc="-5" dirty="0">
              <a:latin typeface="Arial"/>
              <a:cs typeface="Arial"/>
            </a:endParaRPr>
          </a:p>
          <a:p>
            <a:pPr marL="12700" algn="just"/>
            <a:r>
              <a:rPr lang="es-AR" sz="3200" b="1" dirty="0">
                <a:latin typeface="Arial"/>
                <a:cs typeface="Arial"/>
              </a:rPr>
              <a:t>b)</a:t>
            </a:r>
            <a:r>
              <a:rPr lang="es-AR" sz="3200" b="1" spc="12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10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circuitos</a:t>
            </a:r>
            <a:r>
              <a:rPr lang="es-AR" sz="3200" b="1" spc="12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donde</a:t>
            </a:r>
            <a:r>
              <a:rPr lang="es-AR" sz="3200" b="1" spc="114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se</a:t>
            </a:r>
            <a:r>
              <a:rPr lang="es-AR" sz="3200" b="1" spc="1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requiera</a:t>
            </a:r>
            <a:r>
              <a:rPr lang="es-AR" sz="3200" b="1" spc="114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continuidad</a:t>
            </a:r>
            <a:r>
              <a:rPr lang="es-AR" sz="3200" b="1" spc="12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114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el</a:t>
            </a:r>
            <a:r>
              <a:rPr lang="es-AR" sz="3200" b="1" spc="11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servicio.</a:t>
            </a:r>
            <a:r>
              <a:rPr lang="es-AR" sz="3200" b="1" spc="120" dirty="0">
                <a:latin typeface="Arial"/>
                <a:cs typeface="Arial"/>
              </a:rPr>
              <a:t> 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457200"/>
            <a:ext cx="12496800" cy="4260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/>
            <a:endParaRPr sz="3200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sz="32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</a:t>
            </a:r>
            <a:r>
              <a:rPr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estrella-estrella</a:t>
            </a:r>
            <a:r>
              <a:rPr sz="3200" spc="-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12700" marR="10795" algn="just">
              <a:spcBef>
                <a:spcPts val="825"/>
              </a:spcBef>
            </a:pPr>
            <a:r>
              <a:rPr sz="3200" spc="-5" dirty="0">
                <a:latin typeface="Arial"/>
                <a:cs typeface="Arial"/>
              </a:rPr>
              <a:t>Esta conexión </a:t>
            </a:r>
            <a:r>
              <a:rPr sz="3200" dirty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emplea </a:t>
            </a:r>
            <a:r>
              <a:rPr sz="3200" dirty="0">
                <a:latin typeface="Arial"/>
                <a:cs typeface="Arial"/>
              </a:rPr>
              <a:t>en </a:t>
            </a:r>
            <a:r>
              <a:rPr sz="3200" spc="-5" dirty="0">
                <a:latin typeface="Arial"/>
                <a:cs typeface="Arial"/>
              </a:rPr>
              <a:t>tensiones muy </a:t>
            </a:r>
            <a:r>
              <a:rPr sz="3200" dirty="0">
                <a:latin typeface="Arial"/>
                <a:cs typeface="Arial"/>
              </a:rPr>
              <a:t>elevadas, </a:t>
            </a:r>
            <a:r>
              <a:rPr sz="3200" spc="-10" dirty="0">
                <a:latin typeface="Arial"/>
                <a:cs typeface="Arial"/>
              </a:rPr>
              <a:t>ya </a:t>
            </a:r>
            <a:r>
              <a:rPr sz="3200" dirty="0">
                <a:latin typeface="Arial"/>
                <a:cs typeface="Arial"/>
              </a:rPr>
              <a:t>que se </a:t>
            </a:r>
            <a:r>
              <a:rPr sz="3200" spc="-5" dirty="0">
                <a:latin typeface="Arial"/>
                <a:cs typeface="Arial"/>
              </a:rPr>
              <a:t>disminuye </a:t>
            </a:r>
            <a:r>
              <a:rPr sz="3200" dirty="0">
                <a:latin typeface="Arial"/>
                <a:cs typeface="Arial"/>
              </a:rPr>
              <a:t> la </a:t>
            </a:r>
            <a:r>
              <a:rPr sz="3200" spc="-5" dirty="0">
                <a:latin typeface="Arial"/>
                <a:cs typeface="Arial"/>
              </a:rPr>
              <a:t>cantidad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aislamiento. </a:t>
            </a:r>
            <a:endParaRPr lang="es-AR" sz="3200" spc="-5" dirty="0" smtClean="0">
              <a:latin typeface="Arial"/>
              <a:cs typeface="Arial"/>
            </a:endParaRPr>
          </a:p>
          <a:p>
            <a:pPr marL="12700" marR="10795" algn="just">
              <a:spcBef>
                <a:spcPts val="825"/>
              </a:spcBef>
            </a:pPr>
            <a:endParaRPr sz="3200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Conexión estrella-delta</a:t>
            </a:r>
            <a:r>
              <a:rPr sz="3200" spc="-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12700" marR="8890" algn="just">
              <a:spcBef>
                <a:spcPts val="825"/>
              </a:spcBef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utiliza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esta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conexión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los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sistemas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transmisión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subestaciones </a:t>
            </a:r>
            <a:r>
              <a:rPr sz="3200" spc="-3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receptoras cuya </a:t>
            </a:r>
            <a:r>
              <a:rPr sz="3200" dirty="0">
                <a:latin typeface="Arial"/>
                <a:cs typeface="Arial"/>
              </a:rPr>
              <a:t>función </a:t>
            </a:r>
            <a:r>
              <a:rPr sz="3200" spc="-10" dirty="0">
                <a:latin typeface="Arial"/>
                <a:cs typeface="Arial"/>
              </a:rPr>
              <a:t>es </a:t>
            </a:r>
            <a:r>
              <a:rPr sz="3200" spc="-5" dirty="0">
                <a:latin typeface="Arial"/>
                <a:cs typeface="Arial"/>
              </a:rPr>
              <a:t>reducir voltajes. </a:t>
            </a:r>
            <a:endParaRPr lang="es-AR" sz="3200" spc="-5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3400" y="457200"/>
            <a:ext cx="12268200" cy="93487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2800" b="1" u="sng" dirty="0">
                <a:latin typeface="Arial"/>
                <a:cs typeface="Arial"/>
              </a:rPr>
              <a:t>5.2.  </a:t>
            </a:r>
            <a:r>
              <a:rPr sz="2800" b="1" u="sng" spc="65" dirty="0">
                <a:latin typeface="Arial"/>
                <a:cs typeface="Arial"/>
              </a:rPr>
              <a:t> </a:t>
            </a:r>
            <a:r>
              <a:rPr sz="2800" b="1" u="sng" spc="-5" dirty="0">
                <a:latin typeface="Arial"/>
                <a:cs typeface="Arial"/>
              </a:rPr>
              <a:t>Interruptores de</a:t>
            </a:r>
            <a:r>
              <a:rPr sz="2800" b="1" u="sng" spc="-15" dirty="0">
                <a:latin typeface="Arial"/>
                <a:cs typeface="Arial"/>
              </a:rPr>
              <a:t> </a:t>
            </a:r>
            <a:r>
              <a:rPr sz="2800" b="1" u="sng" spc="-5" dirty="0">
                <a:latin typeface="Arial"/>
                <a:cs typeface="Arial"/>
              </a:rPr>
              <a:t>potencia</a:t>
            </a:r>
            <a:endParaRPr sz="2800" b="1" u="sng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lang="es-AR" sz="2800" b="1" dirty="0" smtClean="0">
                <a:latin typeface="Arial"/>
                <a:cs typeface="Arial"/>
              </a:rPr>
              <a:t>Su </a:t>
            </a:r>
            <a:r>
              <a:rPr sz="2800" b="1" dirty="0" err="1" smtClean="0">
                <a:latin typeface="Arial"/>
                <a:cs typeface="Arial"/>
              </a:rPr>
              <a:t>función</a:t>
            </a:r>
            <a:r>
              <a:rPr sz="2800" b="1" dirty="0" smtClean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es </a:t>
            </a:r>
            <a:r>
              <a:rPr sz="2800" b="1" spc="-5" dirty="0">
                <a:latin typeface="Arial"/>
                <a:cs typeface="Arial"/>
              </a:rPr>
              <a:t>interrumpir </a:t>
            </a:r>
            <a:r>
              <a:rPr sz="2800" b="1" dirty="0">
                <a:latin typeface="Arial"/>
                <a:cs typeface="Arial"/>
              </a:rPr>
              <a:t>y </a:t>
            </a:r>
            <a:r>
              <a:rPr sz="2800" b="1" spc="-5" dirty="0">
                <a:latin typeface="Arial"/>
                <a:cs typeface="Arial"/>
              </a:rPr>
              <a:t>restablecer </a:t>
            </a:r>
            <a:r>
              <a:rPr sz="2800" b="1" spc="-10" dirty="0">
                <a:latin typeface="Arial"/>
                <a:cs typeface="Arial"/>
              </a:rPr>
              <a:t>la 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continuidad </a:t>
            </a:r>
            <a:r>
              <a:rPr sz="2800" b="1" spc="-10" dirty="0">
                <a:latin typeface="Arial"/>
                <a:cs typeface="Arial"/>
              </a:rPr>
              <a:t>en </a:t>
            </a:r>
            <a:r>
              <a:rPr sz="2800" b="1" dirty="0">
                <a:latin typeface="Arial"/>
                <a:cs typeface="Arial"/>
              </a:rPr>
              <a:t>un </a:t>
            </a:r>
            <a:r>
              <a:rPr sz="2800" b="1" spc="-5" dirty="0">
                <a:latin typeface="Arial"/>
                <a:cs typeface="Arial"/>
              </a:rPr>
              <a:t>circuito eléctrico. </a:t>
            </a:r>
            <a:r>
              <a:rPr lang="es-AR" sz="2800" b="1" spc="-5" dirty="0" smtClean="0">
                <a:latin typeface="Arial"/>
                <a:cs typeface="Arial"/>
              </a:rPr>
              <a:t>S</a:t>
            </a:r>
            <a:r>
              <a:rPr sz="2800" b="1" dirty="0" smtClean="0">
                <a:latin typeface="Arial"/>
                <a:cs typeface="Arial"/>
              </a:rPr>
              <a:t>in </a:t>
            </a:r>
            <a:r>
              <a:rPr sz="2800" b="1" spc="-5" dirty="0">
                <a:latin typeface="Arial"/>
                <a:cs typeface="Arial"/>
              </a:rPr>
              <a:t>carga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(corriente),</a:t>
            </a:r>
            <a:r>
              <a:rPr sz="2800" b="1" dirty="0">
                <a:latin typeface="Arial"/>
                <a:cs typeface="Arial"/>
              </a:rPr>
              <a:t> 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interruptor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recibe</a:t>
            </a:r>
            <a:r>
              <a:rPr sz="2800" b="1" dirty="0">
                <a:latin typeface="Arial"/>
                <a:cs typeface="Arial"/>
              </a:rPr>
              <a:t> 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nombre</a:t>
            </a:r>
            <a:r>
              <a:rPr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28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desconectador</a:t>
            </a:r>
            <a:r>
              <a:rPr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o</a:t>
            </a:r>
            <a:r>
              <a:rPr sz="28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cuchilla </a:t>
            </a:r>
            <a:r>
              <a:rPr sz="2800" b="1" spc="-37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desconectadora</a:t>
            </a:r>
            <a:r>
              <a:rPr sz="2800" b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es-AR" sz="2800" b="1" spc="-5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762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sz="2800" b="1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2800" b="1" dirty="0">
                <a:latin typeface="Arial"/>
                <a:cs typeface="Arial"/>
              </a:rPr>
              <a:t>Si la operación de </a:t>
            </a:r>
            <a:r>
              <a:rPr sz="2800" b="1" spc="-5" dirty="0">
                <a:latin typeface="Arial"/>
                <a:cs typeface="Arial"/>
              </a:rPr>
              <a:t>apertura </a:t>
            </a:r>
            <a:r>
              <a:rPr sz="2800" b="1" dirty="0">
                <a:latin typeface="Arial"/>
                <a:cs typeface="Arial"/>
              </a:rPr>
              <a:t>o </a:t>
            </a:r>
            <a:r>
              <a:rPr sz="2800" b="1" spc="-10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cierre </a:t>
            </a:r>
            <a:r>
              <a:rPr sz="2800" b="1" dirty="0">
                <a:latin typeface="Arial"/>
                <a:cs typeface="Arial"/>
              </a:rPr>
              <a:t>la </a:t>
            </a:r>
            <a:r>
              <a:rPr sz="2800" b="1" spc="-5" dirty="0">
                <a:latin typeface="Arial"/>
                <a:cs typeface="Arial"/>
              </a:rPr>
              <a:t>efectúa con </a:t>
            </a:r>
            <a:r>
              <a:rPr sz="2800" b="1" spc="-5" dirty="0" err="1" smtClean="0">
                <a:latin typeface="Arial"/>
                <a:cs typeface="Arial"/>
              </a:rPr>
              <a:t>carga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dirty="0" smtClean="0">
                <a:latin typeface="Arial"/>
                <a:cs typeface="Arial"/>
              </a:rPr>
              <a:t> nominal, </a:t>
            </a:r>
            <a:r>
              <a:rPr sz="2800" b="1" dirty="0">
                <a:latin typeface="Arial"/>
                <a:cs typeface="Arial"/>
              </a:rPr>
              <a:t>o con corriente de </a:t>
            </a:r>
            <a:r>
              <a:rPr sz="2800" b="1" spc="-5" dirty="0" err="1" smtClean="0">
                <a:latin typeface="Arial"/>
                <a:cs typeface="Arial"/>
              </a:rPr>
              <a:t>cortocircuito</a:t>
            </a:r>
            <a:r>
              <a:rPr sz="2800" b="1" spc="-5" dirty="0" smtClean="0">
                <a:latin typeface="Arial"/>
                <a:cs typeface="Arial"/>
              </a:rPr>
              <a:t>, </a:t>
            </a:r>
            <a:r>
              <a:rPr sz="2800" b="1" spc="-375" dirty="0" smtClean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el </a:t>
            </a:r>
            <a:r>
              <a:rPr sz="2800" b="1" spc="-5" dirty="0">
                <a:latin typeface="Arial"/>
                <a:cs typeface="Arial"/>
              </a:rPr>
              <a:t>interruptor recibe </a:t>
            </a:r>
            <a:r>
              <a:rPr sz="2800" b="1" dirty="0">
                <a:latin typeface="Arial"/>
                <a:cs typeface="Arial"/>
              </a:rPr>
              <a:t>el </a:t>
            </a:r>
            <a:r>
              <a:rPr sz="2800" b="1" spc="-5" dirty="0" err="1">
                <a:latin typeface="Arial"/>
                <a:cs typeface="Arial"/>
              </a:rPr>
              <a:t>nombre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 smtClean="0">
                <a:latin typeface="Arial"/>
                <a:cs typeface="Arial"/>
              </a:rPr>
              <a:t>de </a:t>
            </a:r>
            <a:r>
              <a:rPr sz="2800" b="1" spc="-5" dirty="0" err="1" smtClean="0">
                <a:latin typeface="Arial"/>
                <a:cs typeface="Arial"/>
              </a:rPr>
              <a:t>interruptor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dirty="0" smtClean="0">
                <a:latin typeface="Arial"/>
                <a:cs typeface="Arial"/>
              </a:rPr>
              <a:t>de </a:t>
            </a:r>
            <a:r>
              <a:rPr sz="2800" b="1" spc="-5" dirty="0" err="1" smtClean="0">
                <a:latin typeface="Arial"/>
                <a:cs typeface="Arial"/>
              </a:rPr>
              <a:t>potencia</a:t>
            </a:r>
            <a:r>
              <a:rPr sz="2800" b="1" spc="-5" dirty="0" smtClean="0">
                <a:latin typeface="Arial"/>
                <a:cs typeface="Arial"/>
              </a:rPr>
              <a:t>.</a:t>
            </a:r>
            <a:endParaRPr lang="es-AR" sz="2800" b="1" spc="-5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28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05"/>
              </a:spcBef>
              <a:buFont typeface="Wingdings" panose="05000000000000000000" pitchFamily="2" charset="2"/>
              <a:buChar char="q"/>
            </a:pPr>
            <a:r>
              <a:rPr lang="es-AR" sz="2800" b="1" dirty="0" smtClean="0">
                <a:latin typeface="Arial"/>
                <a:cs typeface="Arial"/>
              </a:rPr>
              <a:t>C</a:t>
            </a:r>
            <a:r>
              <a:rPr sz="2800" b="1" dirty="0" err="1" smtClean="0">
                <a:latin typeface="Arial"/>
                <a:cs typeface="Arial"/>
              </a:rPr>
              <a:t>lasifica</a:t>
            </a:r>
            <a:r>
              <a:rPr lang="es-AR" sz="2800" b="1" dirty="0" err="1" smtClean="0">
                <a:latin typeface="Arial"/>
                <a:cs typeface="Arial"/>
              </a:rPr>
              <a:t>ción</a:t>
            </a:r>
            <a:r>
              <a:rPr lang="es-AR" sz="2800" b="1" dirty="0" smtClean="0">
                <a:latin typeface="Arial"/>
                <a:cs typeface="Arial"/>
              </a:rPr>
              <a:t> </a:t>
            </a:r>
            <a:r>
              <a:rPr sz="2800" b="1" dirty="0" err="1" smtClean="0">
                <a:latin typeface="Arial"/>
                <a:cs typeface="Arial"/>
              </a:rPr>
              <a:t>por</a:t>
            </a:r>
            <a:r>
              <a:rPr sz="2800" b="1" dirty="0" smtClean="0">
                <a:latin typeface="Arial"/>
                <a:cs typeface="Arial"/>
              </a:rPr>
              <a:t> </a:t>
            </a:r>
            <a:r>
              <a:rPr lang="en-US" sz="2800" b="1" dirty="0" smtClean="0">
                <a:latin typeface="Arial"/>
                <a:cs typeface="Arial"/>
              </a:rPr>
              <a:t>el </a:t>
            </a:r>
            <a:r>
              <a:rPr sz="2800" b="1" dirty="0" err="1" smtClean="0">
                <a:latin typeface="Arial"/>
                <a:cs typeface="Arial"/>
              </a:rPr>
              <a:t>medio</a:t>
            </a:r>
            <a:r>
              <a:rPr sz="2800" b="1" dirty="0" smtClean="0">
                <a:latin typeface="Arial"/>
                <a:cs typeface="Arial"/>
              </a:rPr>
              <a:t> </a:t>
            </a:r>
            <a:r>
              <a:rPr sz="2800" b="1" spc="5" dirty="0" smtClean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 err="1" smtClean="0">
                <a:latin typeface="Arial"/>
                <a:cs typeface="Arial"/>
              </a:rPr>
              <a:t>extinción</a:t>
            </a:r>
            <a:r>
              <a:rPr sz="2800" b="1" spc="-5" dirty="0" smtClean="0">
                <a:latin typeface="Arial"/>
                <a:cs typeface="Arial"/>
              </a:rPr>
              <a:t>: </a:t>
            </a:r>
            <a:r>
              <a:rPr sz="2800" b="1" spc="-5" dirty="0">
                <a:latin typeface="Arial"/>
                <a:cs typeface="Arial"/>
              </a:rPr>
              <a:t>interruptores </a:t>
            </a:r>
            <a:r>
              <a:rPr sz="2800" b="1" dirty="0">
                <a:latin typeface="Arial"/>
                <a:cs typeface="Arial"/>
              </a:rPr>
              <a:t>en </a:t>
            </a:r>
            <a:r>
              <a:rPr sz="2800" b="1" spc="-5" dirty="0">
                <a:latin typeface="Arial"/>
                <a:cs typeface="Arial"/>
              </a:rPr>
              <a:t>aceite </a:t>
            </a:r>
            <a:r>
              <a:rPr sz="2800" b="1" dirty="0">
                <a:latin typeface="Arial"/>
                <a:cs typeface="Arial"/>
              </a:rPr>
              <a:t>(que </a:t>
            </a:r>
            <a:r>
              <a:rPr sz="2800" b="1" spc="-10" dirty="0">
                <a:latin typeface="Arial"/>
                <a:cs typeface="Arial"/>
              </a:rPr>
              <a:t>ya </a:t>
            </a:r>
            <a:r>
              <a:rPr sz="2800" b="1" dirty="0">
                <a:latin typeface="Arial"/>
                <a:cs typeface="Arial"/>
              </a:rPr>
              <a:t>no se </a:t>
            </a:r>
            <a:r>
              <a:rPr sz="2800" b="1" spc="-5" dirty="0">
                <a:latin typeface="Arial"/>
                <a:cs typeface="Arial"/>
              </a:rPr>
              <a:t>utilizan),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interruptores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neumáticos,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interruptores</a:t>
            </a:r>
            <a:r>
              <a:rPr sz="2800" b="1" dirty="0">
                <a:latin typeface="Arial"/>
                <a:cs typeface="Arial"/>
              </a:rPr>
              <a:t> en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vacío</a:t>
            </a:r>
            <a:r>
              <a:rPr sz="2800" b="1" dirty="0">
                <a:latin typeface="Arial"/>
                <a:cs typeface="Arial"/>
              </a:rPr>
              <a:t> 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interruptores</a:t>
            </a:r>
            <a:r>
              <a:rPr sz="2800" b="1" dirty="0">
                <a:latin typeface="Arial"/>
                <a:cs typeface="Arial"/>
              </a:rPr>
              <a:t> en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hexafloruro</a:t>
            </a:r>
            <a:r>
              <a:rPr sz="2800" b="1" dirty="0">
                <a:latin typeface="Arial"/>
                <a:cs typeface="Arial"/>
              </a:rPr>
              <a:t> 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azufre</a:t>
            </a:r>
            <a:r>
              <a:rPr sz="2800" b="1" spc="-5" dirty="0" smtClean="0">
                <a:latin typeface="Arial"/>
                <a:cs typeface="Arial"/>
              </a:rPr>
              <a:t>.</a:t>
            </a:r>
            <a:endParaRPr lang="es-AR" sz="28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05"/>
              </a:spcBef>
              <a:buFont typeface="Wingdings" panose="05000000000000000000" pitchFamily="2" charset="2"/>
              <a:buChar char="q"/>
            </a:pPr>
            <a:endParaRPr sz="28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2800" b="1" spc="-5" dirty="0">
                <a:latin typeface="Arial"/>
                <a:cs typeface="Arial"/>
              </a:rPr>
              <a:t>También </a:t>
            </a:r>
            <a:r>
              <a:rPr sz="2800" b="1" dirty="0">
                <a:latin typeface="Arial"/>
                <a:cs typeface="Arial"/>
              </a:rPr>
              <a:t>se </a:t>
            </a:r>
            <a:r>
              <a:rPr sz="2800" b="1" spc="-5" dirty="0" err="1">
                <a:latin typeface="Arial"/>
                <a:cs typeface="Arial"/>
              </a:rPr>
              <a:t>clasifican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como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construcción </a:t>
            </a:r>
            <a:r>
              <a:rPr sz="2800" b="1" spc="-10" dirty="0">
                <a:latin typeface="Arial"/>
                <a:cs typeface="Arial"/>
              </a:rPr>
              <a:t>de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"Tanque </a:t>
            </a:r>
            <a:r>
              <a:rPr sz="28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muerto</a:t>
            </a:r>
            <a:r>
              <a:rPr sz="2800" b="1" dirty="0">
                <a:latin typeface="Arial"/>
                <a:cs typeface="Arial"/>
              </a:rPr>
              <a:t>" </a:t>
            </a:r>
            <a:r>
              <a:rPr lang="en-US" sz="2800" b="1" dirty="0" err="1" smtClean="0">
                <a:latin typeface="Arial"/>
                <a:cs typeface="Arial"/>
              </a:rPr>
              <a:t>donde</a:t>
            </a:r>
            <a:r>
              <a:rPr lang="en-US" sz="2800" b="1" dirty="0" smtClean="0">
                <a:latin typeface="Arial"/>
                <a:cs typeface="Arial"/>
              </a:rPr>
              <a:t> </a:t>
            </a:r>
            <a:r>
              <a:rPr lang="es-AR" sz="2800" b="1" dirty="0" smtClean="0">
                <a:latin typeface="Arial"/>
                <a:cs typeface="Arial"/>
              </a:rPr>
              <a:t>el </a:t>
            </a:r>
            <a:r>
              <a:rPr lang="es-AR" sz="2800" b="1" dirty="0">
                <a:latin typeface="Arial"/>
                <a:cs typeface="Arial"/>
              </a:rPr>
              <a:t>tanque del </a:t>
            </a:r>
            <a:r>
              <a:rPr lang="es-AR" sz="2800" b="1" spc="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interruptor y todos sus </a:t>
            </a:r>
            <a:r>
              <a:rPr lang="es-AR" sz="2800" b="1" spc="-5" dirty="0">
                <a:latin typeface="Arial"/>
                <a:cs typeface="Arial"/>
              </a:rPr>
              <a:t>accesorios </a:t>
            </a:r>
            <a:r>
              <a:rPr lang="es-AR" sz="2800" b="1" dirty="0">
                <a:latin typeface="Arial"/>
                <a:cs typeface="Arial"/>
              </a:rPr>
              <a:t>se mantienen </a:t>
            </a:r>
            <a:r>
              <a:rPr lang="es-AR" sz="2800" b="1" spc="15" dirty="0">
                <a:latin typeface="Arial"/>
                <a:cs typeface="Arial"/>
              </a:rPr>
              <a:t>al </a:t>
            </a:r>
            <a:r>
              <a:rPr lang="es-AR" sz="2800" b="1" spc="-5" dirty="0">
                <a:latin typeface="Arial"/>
                <a:cs typeface="Arial"/>
              </a:rPr>
              <a:t>potencial </a:t>
            </a:r>
            <a:r>
              <a:rPr lang="es-AR" sz="2800" b="1" spc="-10" dirty="0">
                <a:latin typeface="Arial"/>
                <a:cs typeface="Arial"/>
              </a:rPr>
              <a:t>de </a:t>
            </a:r>
            <a:r>
              <a:rPr lang="es-AR" sz="2800" b="1" spc="-5" dirty="0">
                <a:latin typeface="Arial"/>
                <a:cs typeface="Arial"/>
              </a:rPr>
              <a:t>tierra </a:t>
            </a:r>
            <a:r>
              <a:rPr lang="es-AR" sz="2800" b="1" dirty="0">
                <a:latin typeface="Arial"/>
                <a:cs typeface="Arial"/>
              </a:rPr>
              <a:t>y que </a:t>
            </a:r>
            <a:r>
              <a:rPr lang="es-AR" sz="2800" b="1" spc="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la fuente </a:t>
            </a:r>
            <a:r>
              <a:rPr lang="es-AR" sz="2800" b="1" spc="-5" dirty="0">
                <a:latin typeface="Arial"/>
                <a:cs typeface="Arial"/>
              </a:rPr>
              <a:t>externa </a:t>
            </a:r>
            <a:r>
              <a:rPr lang="es-AR" sz="2800" b="1" dirty="0">
                <a:latin typeface="Arial"/>
                <a:cs typeface="Arial"/>
              </a:rPr>
              <a:t>y </a:t>
            </a:r>
            <a:r>
              <a:rPr lang="es-AR" sz="2800" b="1" spc="-5" dirty="0">
                <a:latin typeface="Arial"/>
                <a:cs typeface="Arial"/>
              </a:rPr>
              <a:t>conexiones </a:t>
            </a:r>
            <a:r>
              <a:rPr lang="es-AR" sz="2800" b="1" dirty="0">
                <a:latin typeface="Arial"/>
                <a:cs typeface="Arial"/>
              </a:rPr>
              <a:t>a la </a:t>
            </a:r>
            <a:r>
              <a:rPr lang="es-AR" sz="2800" b="1" spc="-5" dirty="0">
                <a:latin typeface="Arial"/>
                <a:cs typeface="Arial"/>
              </a:rPr>
              <a:t>carga </a:t>
            </a:r>
            <a:r>
              <a:rPr lang="es-AR" sz="2800" b="1" dirty="0">
                <a:latin typeface="Arial"/>
                <a:cs typeface="Arial"/>
              </a:rPr>
              <a:t>se </a:t>
            </a:r>
            <a:r>
              <a:rPr lang="es-AR" sz="2800" b="1" spc="-5" dirty="0">
                <a:latin typeface="Arial"/>
                <a:cs typeface="Arial"/>
              </a:rPr>
              <a:t>hacen </a:t>
            </a:r>
            <a:r>
              <a:rPr lang="es-AR" sz="2800" b="1" dirty="0">
                <a:latin typeface="Arial"/>
                <a:cs typeface="Arial"/>
              </a:rPr>
              <a:t>por </a:t>
            </a:r>
            <a:r>
              <a:rPr lang="es-AR" sz="2800" b="1" spc="-5" dirty="0">
                <a:latin typeface="Arial"/>
                <a:cs typeface="Arial"/>
              </a:rPr>
              <a:t>medio </a:t>
            </a:r>
            <a:r>
              <a:rPr lang="es-AR" sz="2800" b="1" dirty="0">
                <a:latin typeface="Arial"/>
                <a:cs typeface="Arial"/>
              </a:rPr>
              <a:t>de </a:t>
            </a:r>
            <a:r>
              <a:rPr lang="es-AR" sz="2800" b="1" spc="-5" dirty="0">
                <a:latin typeface="Arial"/>
                <a:cs typeface="Arial"/>
              </a:rPr>
              <a:t>boquillas </a:t>
            </a:r>
            <a:r>
              <a:rPr lang="es-AR" sz="2800" b="1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convencionales. </a:t>
            </a:r>
            <a:r>
              <a:rPr sz="2800" b="1" dirty="0" smtClean="0">
                <a:latin typeface="Arial"/>
                <a:cs typeface="Arial"/>
              </a:rPr>
              <a:t>o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"</a:t>
            </a:r>
            <a:r>
              <a:rPr sz="2800" b="1" i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Tanque</a:t>
            </a:r>
            <a:r>
              <a:rPr sz="28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vivo</a:t>
            </a:r>
            <a:r>
              <a:rPr sz="2800" b="1" spc="-5" dirty="0" smtClean="0">
                <a:latin typeface="Arial"/>
                <a:cs typeface="Arial"/>
              </a:rPr>
              <a:t>"</a:t>
            </a:r>
            <a:r>
              <a:rPr lang="en-US" sz="2800" b="1" spc="-5" dirty="0" smtClean="0">
                <a:latin typeface="Arial"/>
                <a:cs typeface="Arial"/>
              </a:rPr>
              <a:t> </a:t>
            </a:r>
            <a:r>
              <a:rPr lang="en-US" sz="2800" b="1" spc="-5" dirty="0" err="1" smtClean="0">
                <a:latin typeface="Arial"/>
                <a:cs typeface="Arial"/>
              </a:rPr>
              <a:t>donde</a:t>
            </a:r>
            <a:r>
              <a:rPr lang="en-US" sz="2800" b="1" spc="-5" dirty="0" smtClean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partes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5" dirty="0" err="1" smtClean="0">
                <a:latin typeface="Arial"/>
                <a:cs typeface="Arial"/>
              </a:rPr>
              <a:t>que</a:t>
            </a:r>
            <a:r>
              <a:rPr sz="2800" b="1" dirty="0" smtClean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contienen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mecanismo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de</a:t>
            </a:r>
            <a:r>
              <a:rPr sz="2800" b="1" spc="-5" dirty="0">
                <a:latin typeface="Arial"/>
                <a:cs typeface="Arial"/>
              </a:rPr>
              <a:t> interrupción</a:t>
            </a:r>
            <a:r>
              <a:rPr sz="2800" b="1" dirty="0">
                <a:latin typeface="Arial"/>
                <a:cs typeface="Arial"/>
              </a:rPr>
              <a:t> se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encuentran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montadas sobre </a:t>
            </a:r>
            <a:r>
              <a:rPr sz="2800" b="1" dirty="0">
                <a:latin typeface="Arial"/>
                <a:cs typeface="Arial"/>
              </a:rPr>
              <a:t>columnas de </a:t>
            </a:r>
            <a:r>
              <a:rPr sz="2800" b="1" spc="-5" dirty="0">
                <a:latin typeface="Arial"/>
                <a:cs typeface="Arial"/>
              </a:rPr>
              <a:t>porcelana aislante </a:t>
            </a:r>
            <a:r>
              <a:rPr sz="2800" b="1" dirty="0">
                <a:latin typeface="Arial"/>
                <a:cs typeface="Arial"/>
              </a:rPr>
              <a:t>y </a:t>
            </a:r>
            <a:r>
              <a:rPr sz="2800" b="1" spc="-5" dirty="0">
                <a:latin typeface="Arial"/>
                <a:cs typeface="Arial"/>
              </a:rPr>
              <a:t>están, </a:t>
            </a:r>
            <a:r>
              <a:rPr sz="2800" b="1" dirty="0">
                <a:latin typeface="Arial"/>
                <a:cs typeface="Arial"/>
              </a:rPr>
              <a:t>por lo </a:t>
            </a:r>
            <a:r>
              <a:rPr sz="2800" b="1" spc="-5" dirty="0">
                <a:latin typeface="Arial"/>
                <a:cs typeface="Arial"/>
              </a:rPr>
              <a:t>tanto, </a:t>
            </a:r>
            <a:r>
              <a:rPr sz="2800" b="1" spc="-10" dirty="0">
                <a:latin typeface="Arial"/>
                <a:cs typeface="Arial"/>
              </a:rPr>
              <a:t>al 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potencial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 </a:t>
            </a:r>
            <a:r>
              <a:rPr sz="2800" b="1" spc="-5" dirty="0">
                <a:latin typeface="Arial"/>
                <a:cs typeface="Arial"/>
              </a:rPr>
              <a:t>línea.</a:t>
            </a:r>
            <a:endParaRPr sz="28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533400"/>
            <a:ext cx="12115800" cy="9441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spcBef>
                <a:spcPts val="100"/>
              </a:spcBef>
            </a:pPr>
            <a:r>
              <a:rPr sz="3200" b="1" u="sng" spc="5" dirty="0">
                <a:latin typeface="Arial"/>
                <a:cs typeface="Arial"/>
              </a:rPr>
              <a:t>5.2.1.Tipos</a:t>
            </a:r>
            <a:r>
              <a:rPr sz="3200" b="1" u="sng" spc="-15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de</a:t>
            </a:r>
            <a:r>
              <a:rPr sz="3200" b="1" u="sng" spc="-10" dirty="0">
                <a:latin typeface="Arial"/>
                <a:cs typeface="Arial"/>
              </a:rPr>
              <a:t> </a:t>
            </a:r>
            <a:r>
              <a:rPr sz="3200" b="1" u="sng" spc="-5" dirty="0">
                <a:latin typeface="Arial"/>
                <a:cs typeface="Arial"/>
              </a:rPr>
              <a:t>interruptores.</a:t>
            </a:r>
            <a:endParaRPr sz="3200" u="sng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3200" u="sng" dirty="0">
              <a:latin typeface="Arial"/>
              <a:cs typeface="Arial"/>
            </a:endParaRPr>
          </a:p>
          <a:p>
            <a:pPr marL="12700" algn="just"/>
            <a:r>
              <a:rPr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</a:t>
            </a:r>
            <a:r>
              <a:rPr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aceite</a:t>
            </a:r>
            <a:r>
              <a:rPr sz="3200" spc="-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200" dirty="0">
              <a:latin typeface="Arial"/>
              <a:cs typeface="Arial"/>
            </a:endParaRPr>
          </a:p>
          <a:p>
            <a:pPr marL="12700" algn="just"/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interruptores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aceite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pueden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clasificar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</a:t>
            </a:r>
            <a:r>
              <a:rPr sz="3200" b="1" spc="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grupos:</a:t>
            </a:r>
            <a:endParaRPr sz="3200" b="1" dirty="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200" b="1" dirty="0">
              <a:latin typeface="Arial"/>
              <a:cs typeface="Arial"/>
            </a:endParaRPr>
          </a:p>
          <a:p>
            <a:pPr marL="469265" indent="-228600"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Interruptores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gran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volumen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aceite.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spcBef>
                <a:spcPts val="815"/>
              </a:spcBef>
              <a:buFont typeface="Symbol"/>
              <a:buChar char=""/>
              <a:tabLst>
                <a:tab pos="469265" algn="l"/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Interruptores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5" dirty="0">
                <a:latin typeface="Arial"/>
                <a:cs typeface="Arial"/>
              </a:rPr>
              <a:t> pequeño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volumen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aceite.</a:t>
            </a:r>
            <a:endParaRPr sz="3200" b="1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3200" b="1" dirty="0">
              <a:latin typeface="Arial"/>
              <a:cs typeface="Arial"/>
            </a:endParaRPr>
          </a:p>
          <a:p>
            <a:pPr marL="12700" algn="just"/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sz="32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gran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volumen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 </a:t>
            </a:r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r>
              <a:rPr lang="en-US" sz="3200" b="1" spc="-5" dirty="0" smtClean="0">
                <a:latin typeface="Arial"/>
                <a:cs typeface="Arial"/>
              </a:rPr>
              <a:t> </a:t>
            </a:r>
            <a:r>
              <a:rPr sz="3200" b="1" dirty="0" smtClean="0">
                <a:latin typeface="Arial"/>
                <a:cs typeface="Arial"/>
              </a:rPr>
              <a:t>Las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partes</a:t>
            </a:r>
            <a:r>
              <a:rPr sz="3200" b="1" spc="-5" dirty="0">
                <a:latin typeface="Arial"/>
                <a:cs typeface="Arial"/>
              </a:rPr>
              <a:t> fundamentales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 interruptores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son: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sz="3200" b="1" dirty="0" err="1" smtClean="0">
                <a:latin typeface="Arial"/>
                <a:cs typeface="Arial"/>
              </a:rPr>
              <a:t>Tanque</a:t>
            </a:r>
            <a:r>
              <a:rPr sz="3200" b="1" spc="-20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recipientes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Cámara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extinción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contactos fijos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Conectores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(elementos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conexión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al </a:t>
            </a:r>
            <a:r>
              <a:rPr sz="3200" b="1" spc="-5" dirty="0">
                <a:latin typeface="Arial"/>
                <a:cs typeface="Arial"/>
              </a:rPr>
              <a:t>circuito)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dirty="0">
                <a:latin typeface="Arial"/>
                <a:cs typeface="Arial"/>
              </a:rPr>
              <a:t>Vástago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móviles</a:t>
            </a:r>
            <a:endParaRPr sz="3200" b="1" dirty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Aceite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refrigeración</a:t>
            </a:r>
            <a:endParaRPr sz="3200" b="1" dirty="0">
              <a:latin typeface="Arial"/>
              <a:cs typeface="Arial"/>
            </a:endParaRPr>
          </a:p>
          <a:p>
            <a:pPr marL="12700" marR="8255">
              <a:spcBef>
                <a:spcPts val="825"/>
              </a:spcBef>
            </a:pPr>
            <a:r>
              <a:rPr sz="3200" b="1" dirty="0">
                <a:latin typeface="Arial"/>
                <a:cs typeface="Arial"/>
              </a:rPr>
              <a:t>Cuando</a:t>
            </a:r>
            <a:r>
              <a:rPr sz="3200" b="1" spc="229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opera</a:t>
            </a:r>
            <a:r>
              <a:rPr sz="3200" b="1" spc="225" dirty="0">
                <a:latin typeface="Arial"/>
                <a:cs typeface="Arial"/>
              </a:rPr>
              <a:t> </a:t>
            </a:r>
            <a:r>
              <a:rPr sz="3200" b="1" spc="-5" dirty="0" smtClean="0">
                <a:latin typeface="Arial"/>
                <a:cs typeface="Arial"/>
              </a:rPr>
              <a:t>los</a:t>
            </a:r>
            <a:r>
              <a:rPr sz="3200" b="1" spc="21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contactos</a:t>
            </a:r>
            <a:r>
              <a:rPr sz="3200" b="1" spc="229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móviles</a:t>
            </a:r>
            <a:r>
              <a:rPr sz="3200" b="1" spc="2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-3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desplazan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hacia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abajo, separándose</a:t>
            </a:r>
            <a:r>
              <a:rPr sz="3200" b="1" spc="-10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 contactos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fijos.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762000"/>
            <a:ext cx="12115800" cy="6429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300" dirty="0">
              <a:latin typeface="Arial"/>
              <a:cs typeface="Arial"/>
            </a:endParaRPr>
          </a:p>
          <a:p>
            <a:pPr marL="12700" algn="just"/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sz="32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pequeño</a:t>
            </a:r>
            <a:r>
              <a:rPr sz="3200" b="1" i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volumen</a:t>
            </a:r>
            <a:r>
              <a:rPr sz="3200" b="1" i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aceite</a:t>
            </a:r>
            <a:r>
              <a:rPr sz="3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en-US" sz="3200" b="1" i="1" spc="-5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algn="just"/>
            <a:endParaRPr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Los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interruptores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de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reducido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volumen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aceite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reciben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este</a:t>
            </a:r>
            <a:r>
              <a:rPr sz="3200" b="1" spc="-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nombre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debido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 que </a:t>
            </a:r>
            <a:r>
              <a:rPr sz="3200" b="1" spc="-5" dirty="0">
                <a:latin typeface="Arial"/>
                <a:cs typeface="Arial"/>
              </a:rPr>
              <a:t>su cantidad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aceite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spc="-5" dirty="0">
                <a:latin typeface="Arial"/>
                <a:cs typeface="Arial"/>
              </a:rPr>
              <a:t>pequeña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comparación con los </a:t>
            </a:r>
            <a:r>
              <a:rPr sz="3200" b="1" dirty="0">
                <a:latin typeface="Arial"/>
                <a:cs typeface="Arial"/>
              </a:rPr>
              <a:t>de gran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volumen. </a:t>
            </a:r>
            <a:r>
              <a:rPr sz="3200" b="1" dirty="0">
                <a:latin typeface="Arial"/>
                <a:cs typeface="Arial"/>
              </a:rPr>
              <a:t>(Su </a:t>
            </a:r>
            <a:r>
              <a:rPr sz="3200" b="1" spc="-5" dirty="0">
                <a:latin typeface="Arial"/>
                <a:cs typeface="Arial"/>
              </a:rPr>
              <a:t>contenido varía </a:t>
            </a:r>
            <a:r>
              <a:rPr sz="3200" b="1" dirty="0">
                <a:latin typeface="Arial"/>
                <a:cs typeface="Arial"/>
              </a:rPr>
              <a:t>entre 1.5 y 2.5% del que contiene </a:t>
            </a:r>
            <a:r>
              <a:rPr sz="3200" b="1" spc="-5" dirty="0">
                <a:latin typeface="Arial"/>
                <a:cs typeface="Arial"/>
              </a:rPr>
              <a:t>los </a:t>
            </a:r>
            <a:r>
              <a:rPr sz="3200" b="1" dirty="0">
                <a:latin typeface="Arial"/>
                <a:cs typeface="Arial"/>
              </a:rPr>
              <a:t>de gran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volumen</a:t>
            </a:r>
            <a:r>
              <a:rPr sz="3200" b="1" spc="-5" dirty="0" smtClean="0">
                <a:latin typeface="Arial"/>
                <a:cs typeface="Arial"/>
              </a:rPr>
              <a:t>.)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endParaRPr sz="3200" b="1" dirty="0">
              <a:latin typeface="Arial"/>
              <a:cs typeface="Arial"/>
            </a:endParaRPr>
          </a:p>
          <a:p>
            <a:pPr marL="469900" marR="10160" indent="-457200" algn="just">
              <a:spcBef>
                <a:spcPts val="815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-5" dirty="0">
                <a:latin typeface="Arial"/>
                <a:cs typeface="Arial"/>
              </a:rPr>
              <a:t>constituyen </a:t>
            </a:r>
            <a:r>
              <a:rPr sz="3200" b="1" dirty="0">
                <a:latin typeface="Arial"/>
                <a:cs typeface="Arial"/>
              </a:rPr>
              <a:t>para </a:t>
            </a:r>
            <a:r>
              <a:rPr sz="3200" b="1" spc="-5" dirty="0">
                <a:latin typeface="Arial"/>
                <a:cs typeface="Arial"/>
              </a:rPr>
              <a:t>diferentes capacidades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voltajes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dirty="0">
                <a:latin typeface="Arial"/>
                <a:cs typeface="Arial"/>
              </a:rPr>
              <a:t>operación y su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construcción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es</a:t>
            </a:r>
            <a:r>
              <a:rPr sz="3200" b="1" spc="-5" dirty="0">
                <a:latin typeface="Arial"/>
                <a:cs typeface="Arial"/>
              </a:rPr>
              <a:t> básicamente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una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cámara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extinción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modificada</a:t>
            </a:r>
            <a:r>
              <a:rPr sz="3200" b="1" dirty="0">
                <a:latin typeface="Arial"/>
                <a:cs typeface="Arial"/>
              </a:rPr>
              <a:t> que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permite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mayor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flexibilidad de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operación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381000"/>
            <a:ext cx="12420600" cy="980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/>
            <a:r>
              <a:rPr sz="3200" b="1" i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sz="3200" b="1" i="1" spc="-1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i="1" spc="-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vacío</a:t>
            </a:r>
            <a:r>
              <a:rPr sz="3200" b="1" i="1" spc="-5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.</a:t>
            </a:r>
            <a:endParaRPr lang="en-US" sz="3200" b="1" i="1" spc="-5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5715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Arial"/>
                <a:cs typeface="Arial"/>
              </a:rPr>
              <a:t>E</a:t>
            </a:r>
            <a:r>
              <a:rPr sz="3200" b="1" dirty="0" smtClean="0">
                <a:latin typeface="Arial"/>
                <a:cs typeface="Arial"/>
              </a:rPr>
              <a:t>l </a:t>
            </a:r>
            <a:r>
              <a:rPr sz="3200" b="1" spc="-5" dirty="0" err="1">
                <a:latin typeface="Arial"/>
                <a:cs typeface="Arial"/>
              </a:rPr>
              <a:t>vacío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lang="en-US" sz="3200" b="1" spc="-5" dirty="0" err="1" smtClean="0">
                <a:latin typeface="Arial"/>
                <a:cs typeface="Arial"/>
              </a:rPr>
              <a:t>tiene</a:t>
            </a:r>
            <a:r>
              <a:rPr lang="en-US" sz="3200" b="1" spc="-5" dirty="0" smtClean="0">
                <a:latin typeface="Arial"/>
                <a:cs typeface="Arial"/>
              </a:rPr>
              <a:t> </a:t>
            </a:r>
            <a:r>
              <a:rPr sz="3200" b="1" dirty="0" err="1" smtClean="0">
                <a:latin typeface="Arial"/>
                <a:cs typeface="Arial"/>
              </a:rPr>
              <a:t>ausencia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electrones,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teoría, representa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mejor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dieléctrico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lang="en-US"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spc="-5" dirty="0" err="1" smtClean="0">
                <a:latin typeface="Arial"/>
                <a:cs typeface="Arial"/>
              </a:rPr>
              <a:t>ventajas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lang="en-US" sz="3200" b="1" dirty="0" smtClean="0">
                <a:latin typeface="Arial"/>
                <a:cs typeface="Arial"/>
              </a:rPr>
              <a:t>al </a:t>
            </a:r>
            <a:r>
              <a:rPr lang="en-US" sz="3200" b="1" dirty="0" err="1" smtClean="0">
                <a:latin typeface="Arial"/>
                <a:cs typeface="Arial"/>
              </a:rPr>
              <a:t>operar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  <a:r>
              <a:rPr lang="en-US" sz="3200" b="1" dirty="0" err="1" smtClean="0">
                <a:latin typeface="Arial"/>
                <a:cs typeface="Arial"/>
              </a:rPr>
              <a:t>m</a:t>
            </a:r>
            <a:r>
              <a:rPr sz="3200" b="1" spc="-5" dirty="0" err="1" smtClean="0">
                <a:latin typeface="Arial"/>
                <a:cs typeface="Arial"/>
              </a:rPr>
              <a:t>ecánicamente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contactos eléctricos cuando abren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una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cámara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 err="1">
                <a:latin typeface="Arial"/>
                <a:cs typeface="Arial"/>
              </a:rPr>
              <a:t>vacío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n-US" sz="3200" b="1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 err="1" smtClean="0">
                <a:latin typeface="Arial"/>
                <a:cs typeface="Arial"/>
              </a:rPr>
              <a:t>fabricantes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han</a:t>
            </a:r>
            <a:r>
              <a:rPr sz="3200" b="1" dirty="0">
                <a:latin typeface="Arial"/>
                <a:cs typeface="Arial"/>
              </a:rPr>
              <a:t> sido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capaces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construir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tales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dispositivos </a:t>
            </a:r>
            <a:r>
              <a:rPr sz="3200" b="1" dirty="0">
                <a:latin typeface="Arial"/>
                <a:cs typeface="Arial"/>
              </a:rPr>
              <a:t>para </a:t>
            </a:r>
            <a:r>
              <a:rPr sz="3200" b="1" spc="-5" dirty="0">
                <a:latin typeface="Arial"/>
                <a:cs typeface="Arial"/>
              </a:rPr>
              <a:t>su uso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alta tensión. 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n-US" sz="3200" b="1" spc="-5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 err="1" smtClean="0">
                <a:latin typeface="Arial"/>
                <a:cs typeface="Arial"/>
              </a:rPr>
              <a:t>ventajas</a:t>
            </a:r>
            <a:r>
              <a:rPr sz="3200" b="1" spc="-5" dirty="0" smtClean="0">
                <a:latin typeface="Arial"/>
                <a:cs typeface="Arial"/>
              </a:rPr>
              <a:t>: </a:t>
            </a:r>
            <a:r>
              <a:rPr sz="3200" b="1" spc="-5" dirty="0" err="1" smtClean="0">
                <a:latin typeface="Arial"/>
                <a:cs typeface="Arial"/>
              </a:rPr>
              <a:t>más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rápidos para extinguir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arco eléctrico, </a:t>
            </a:r>
            <a:r>
              <a:rPr sz="3200" b="1" dirty="0" err="1" smtClean="0">
                <a:latin typeface="Arial"/>
                <a:cs typeface="Arial"/>
              </a:rPr>
              <a:t>menor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ruido durante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operación, </a:t>
            </a:r>
            <a:r>
              <a:rPr sz="3200" b="1" spc="-10" dirty="0">
                <a:latin typeface="Arial"/>
                <a:cs typeface="Arial"/>
              </a:rPr>
              <a:t>el </a:t>
            </a:r>
            <a:r>
              <a:rPr sz="3200" b="1" dirty="0">
                <a:latin typeface="Arial"/>
                <a:cs typeface="Arial"/>
              </a:rPr>
              <a:t>tiempo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 vida</a:t>
            </a:r>
            <a:r>
              <a:rPr sz="3200" b="1" spc="-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los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contactos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es</a:t>
            </a:r>
            <a:r>
              <a:rPr sz="3200" b="1" spc="-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mayor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1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elimina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reduce</a:t>
            </a:r>
            <a:r>
              <a:rPr sz="3200" b="1" spc="-10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sensiblemente</a:t>
            </a:r>
            <a:r>
              <a:rPr sz="3200" b="1" spc="-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riesgo</a:t>
            </a:r>
            <a:r>
              <a:rPr sz="3200" b="1" dirty="0">
                <a:latin typeface="Arial"/>
                <a:cs typeface="Arial"/>
              </a:rPr>
              <a:t> de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explosiones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lang="en-US" sz="3200" b="1" spc="-5" dirty="0" smtClean="0">
                <a:latin typeface="Arial"/>
                <a:cs typeface="Arial"/>
              </a:rPr>
              <a:t>en </a:t>
            </a:r>
            <a:r>
              <a:rPr lang="en-US" sz="3200" b="1" spc="-5" dirty="0" err="1" smtClean="0">
                <a:latin typeface="Arial"/>
                <a:cs typeface="Arial"/>
              </a:rPr>
              <a:t>pres</a:t>
            </a:r>
            <a:r>
              <a:rPr sz="3200" b="1" spc="-5" dirty="0" err="1" smtClean="0">
                <a:latin typeface="Arial"/>
                <a:cs typeface="Arial"/>
              </a:rPr>
              <a:t>encia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gases</a:t>
            </a:r>
            <a:r>
              <a:rPr sz="3200" b="1" dirty="0">
                <a:latin typeface="Arial"/>
                <a:cs typeface="Arial"/>
              </a:rPr>
              <a:t> o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líquidos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El </a:t>
            </a:r>
            <a:r>
              <a:rPr sz="3200" b="1" spc="-5" dirty="0" err="1" smtClean="0">
                <a:latin typeface="Arial"/>
                <a:cs typeface="Arial"/>
              </a:rPr>
              <a:t>mantenimiento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spc="-5" dirty="0" err="1">
                <a:latin typeface="Arial"/>
                <a:cs typeface="Arial"/>
              </a:rPr>
              <a:t>reducido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lang="en-US" sz="3200" b="1" spc="-5" dirty="0" smtClean="0">
                <a:latin typeface="Arial"/>
                <a:cs typeface="Arial"/>
              </a:rPr>
              <a:t>,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no </a:t>
            </a:r>
            <a:r>
              <a:rPr sz="3200" b="1" dirty="0">
                <a:latin typeface="Arial"/>
                <a:cs typeface="Arial"/>
              </a:rPr>
              <a:t>son </a:t>
            </a:r>
            <a:r>
              <a:rPr sz="3200" b="1" spc="-5" dirty="0">
                <a:latin typeface="Arial"/>
                <a:cs typeface="Arial"/>
              </a:rPr>
              <a:t>afectados por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 err="1">
                <a:latin typeface="Arial"/>
                <a:cs typeface="Arial"/>
              </a:rPr>
              <a:t>temperatura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dirty="0" smtClean="0">
                <a:latin typeface="Arial"/>
                <a:cs typeface="Arial"/>
              </a:rPr>
              <a:t>u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otras condiciones atmosféricas.</a:t>
            </a:r>
            <a:endParaRPr sz="3200" b="1" dirty="0">
              <a:latin typeface="Arial"/>
              <a:cs typeface="Arial"/>
            </a:endParaRPr>
          </a:p>
          <a:p>
            <a:pPr algn="just">
              <a:spcBef>
                <a:spcPts val="30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533400"/>
            <a:ext cx="122682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/>
            <a:r>
              <a:rPr lang="es-AR"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Interruptores</a:t>
            </a:r>
            <a:r>
              <a:rPr lang="es-AR" sz="32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</a:t>
            </a:r>
            <a:r>
              <a:rPr lang="es-AR"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spc="-5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hexafloruro</a:t>
            </a:r>
            <a:r>
              <a:rPr lang="es-AR" sz="3200" b="1" spc="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lang="es-AR" sz="3200" b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azufre</a:t>
            </a:r>
            <a:r>
              <a:rPr lang="es-AR" sz="3200" b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s-A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(SF6).</a:t>
            </a:r>
          </a:p>
          <a:p>
            <a:pPr marL="12700" algn="just"/>
            <a:endParaRPr lang="en-US" sz="3200" b="1" dirty="0" smtClean="0">
              <a:latin typeface="Arial"/>
              <a:cs typeface="Arial"/>
            </a:endParaRPr>
          </a:p>
          <a:p>
            <a:pPr marL="12700" algn="just"/>
            <a:endParaRPr lang="es-AR" sz="3200" b="1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lang="es-AR" sz="3200" b="1" dirty="0">
                <a:latin typeface="Arial"/>
                <a:cs typeface="Arial"/>
              </a:rPr>
              <a:t>El</a:t>
            </a:r>
            <a:r>
              <a:rPr lang="es-AR" sz="3200" b="1" spc="51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SF6</a:t>
            </a:r>
            <a:r>
              <a:rPr lang="es-AR" sz="3200" b="1" spc="49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tiene</a:t>
            </a:r>
            <a:r>
              <a:rPr lang="es-AR" sz="3200" b="1" spc="50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excelentes</a:t>
            </a:r>
            <a:r>
              <a:rPr lang="es-AR" sz="3200" b="1" spc="51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propiedades</a:t>
            </a:r>
            <a:r>
              <a:rPr lang="es-AR" sz="3200" b="1" spc="509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aislantes</a:t>
            </a:r>
            <a:r>
              <a:rPr lang="es-AR" sz="3200" b="1" spc="51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y</a:t>
            </a:r>
            <a:r>
              <a:rPr lang="es-AR" sz="3200" b="1" spc="50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para</a:t>
            </a:r>
            <a:r>
              <a:rPr lang="es-AR" sz="3200" b="1" spc="5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extinguir</a:t>
            </a:r>
            <a:r>
              <a:rPr lang="es-AR" sz="3200" b="1" spc="505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arcos eléctricos</a:t>
            </a:r>
            <a:r>
              <a:rPr lang="es-AR" sz="3200" b="1" spc="-5" dirty="0">
                <a:latin typeface="Arial"/>
                <a:cs typeface="Arial"/>
              </a:rPr>
              <a:t>,</a:t>
            </a:r>
            <a:r>
              <a:rPr lang="es-AR" sz="3200" b="1" spc="5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razón</a:t>
            </a:r>
            <a:r>
              <a:rPr lang="es-AR" sz="3200" b="1" spc="3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por</a:t>
            </a:r>
            <a:r>
              <a:rPr lang="es-AR" sz="3200" b="1" spc="4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la</a:t>
            </a:r>
            <a:r>
              <a:rPr lang="es-AR" sz="3200" b="1" spc="4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que</a:t>
            </a:r>
            <a:r>
              <a:rPr lang="es-AR" sz="3200" b="1" spc="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ha</a:t>
            </a:r>
            <a:r>
              <a:rPr lang="es-AR" sz="3200" b="1" spc="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sido</a:t>
            </a:r>
            <a:r>
              <a:rPr lang="es-AR" sz="3200" b="1" spc="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usado</a:t>
            </a:r>
            <a:r>
              <a:rPr lang="es-AR" sz="3200" b="1" spc="4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exitosamente,</a:t>
            </a:r>
            <a:r>
              <a:rPr lang="es-AR" sz="3200" b="1" spc="25" dirty="0">
                <a:latin typeface="Arial"/>
                <a:cs typeface="Arial"/>
              </a:rPr>
              <a:t> </a:t>
            </a:r>
            <a:r>
              <a:rPr lang="es-AR" sz="3200" b="1" spc="10" dirty="0">
                <a:latin typeface="Arial"/>
                <a:cs typeface="Arial"/>
              </a:rPr>
              <a:t>por</a:t>
            </a:r>
            <a:r>
              <a:rPr lang="es-AR" sz="3200" b="1" spc="4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más</a:t>
            </a:r>
            <a:r>
              <a:rPr lang="es-AR" sz="3200" b="1" spc="4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45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veinte  </a:t>
            </a:r>
            <a:r>
              <a:rPr lang="es-AR" sz="3200" b="1" dirty="0" smtClean="0">
                <a:latin typeface="Arial"/>
                <a:cs typeface="Arial"/>
              </a:rPr>
              <a:t>años</a:t>
            </a:r>
            <a:r>
              <a:rPr lang="es-AR" sz="3200" b="1" spc="370" dirty="0" smtClean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la</a:t>
            </a:r>
            <a:r>
              <a:rPr lang="es-AR" sz="3200" b="1" spc="36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construcción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3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equipo</a:t>
            </a:r>
            <a:r>
              <a:rPr lang="es-AR" sz="3200" b="1" spc="35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3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alta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tensión.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endParaRPr lang="es-AR" sz="3200" b="1" spc="370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endParaRPr lang="en-US" sz="3200" b="1" spc="370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endParaRPr lang="es-AR" sz="3200" b="1" spc="370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lang="es-AR" sz="3200" b="1" spc="-10" dirty="0" smtClean="0">
                <a:latin typeface="Arial"/>
                <a:cs typeface="Arial"/>
              </a:rPr>
              <a:t>En</a:t>
            </a:r>
            <a:r>
              <a:rPr lang="es-AR" sz="3200" b="1" spc="5" dirty="0" smtClean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el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caso</a:t>
            </a:r>
            <a:r>
              <a:rPr lang="es-AR" sz="3200" b="1" spc="36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37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los </a:t>
            </a:r>
            <a:r>
              <a:rPr lang="es-AR" sz="3200" b="1" spc="-38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interruptores, </a:t>
            </a:r>
            <a:r>
              <a:rPr lang="es-AR" sz="3200" b="1" dirty="0">
                <a:latin typeface="Arial"/>
                <a:cs typeface="Arial"/>
              </a:rPr>
              <a:t>el </a:t>
            </a:r>
            <a:r>
              <a:rPr lang="es-AR" sz="3200" b="1" spc="-10" dirty="0">
                <a:latin typeface="Arial"/>
                <a:cs typeface="Arial"/>
              </a:rPr>
              <a:t>uso </a:t>
            </a:r>
            <a:r>
              <a:rPr lang="es-AR" sz="3200" b="1" dirty="0">
                <a:latin typeface="Arial"/>
                <a:cs typeface="Arial"/>
              </a:rPr>
              <a:t>del </a:t>
            </a:r>
            <a:r>
              <a:rPr lang="es-AR" sz="3200" b="1" spc="-5" dirty="0">
                <a:latin typeface="Arial"/>
                <a:cs typeface="Arial"/>
              </a:rPr>
              <a:t>SF6 representa una solución ventajosa, </a:t>
            </a:r>
            <a:r>
              <a:rPr lang="es-AR" sz="3200" b="1" dirty="0">
                <a:latin typeface="Arial"/>
                <a:cs typeface="Arial"/>
              </a:rPr>
              <a:t>funcional y 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económica. </a:t>
            </a:r>
            <a:endParaRPr lang="es-AR" sz="3200" b="1" spc="-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endParaRPr lang="en-US" sz="3200" b="1" spc="-5" dirty="0" smtClean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endParaRPr lang="es-AR" sz="3200" b="1" spc="-5" dirty="0">
              <a:latin typeface="Arial"/>
              <a:cs typeface="Arial"/>
            </a:endParaRPr>
          </a:p>
          <a:p>
            <a:pPr marL="469900" indent="-457200" algn="just">
              <a:buFont typeface="Wingdings" panose="05000000000000000000" pitchFamily="2" charset="2"/>
              <a:buChar char="Ø"/>
            </a:pPr>
            <a:r>
              <a:rPr lang="es-AR" sz="3200" b="1" spc="-5" dirty="0" smtClean="0">
                <a:latin typeface="Arial"/>
                <a:cs typeface="Arial"/>
              </a:rPr>
              <a:t>Otra </a:t>
            </a:r>
            <a:r>
              <a:rPr lang="es-AR" sz="3200" b="1" spc="-5" dirty="0">
                <a:latin typeface="Arial"/>
                <a:cs typeface="Arial"/>
              </a:rPr>
              <a:t>ventaja </a:t>
            </a:r>
            <a:r>
              <a:rPr lang="es-AR" sz="3200" b="1" spc="-10" dirty="0">
                <a:latin typeface="Arial"/>
                <a:cs typeface="Arial"/>
              </a:rPr>
              <a:t>es </a:t>
            </a:r>
            <a:r>
              <a:rPr lang="es-AR" sz="3200" b="1" dirty="0">
                <a:latin typeface="Arial"/>
                <a:cs typeface="Arial"/>
              </a:rPr>
              <a:t>el </a:t>
            </a:r>
            <a:r>
              <a:rPr lang="es-AR" sz="3200" b="1" spc="-5" dirty="0">
                <a:latin typeface="Arial"/>
                <a:cs typeface="Arial"/>
              </a:rPr>
              <a:t>mantenimiento reducido </a:t>
            </a:r>
            <a:r>
              <a:rPr lang="es-AR" sz="3200" b="1" dirty="0">
                <a:latin typeface="Arial"/>
                <a:cs typeface="Arial"/>
              </a:rPr>
              <a:t>en </a:t>
            </a:r>
            <a:r>
              <a:rPr lang="es-AR" sz="3200" b="1" spc="-5" dirty="0">
                <a:latin typeface="Arial"/>
                <a:cs typeface="Arial"/>
              </a:rPr>
              <a:t>comparación </a:t>
            </a:r>
            <a:r>
              <a:rPr lang="es-AR" sz="3200" b="1" dirty="0">
                <a:latin typeface="Arial"/>
                <a:cs typeface="Arial"/>
              </a:rPr>
              <a:t>con 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los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demás.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Se</a:t>
            </a:r>
            <a:r>
              <a:rPr lang="es-AR" sz="3200" b="1" dirty="0">
                <a:latin typeface="Arial"/>
                <a:cs typeface="Arial"/>
              </a:rPr>
              <a:t> fabrican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dependiendo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del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voltaje</a:t>
            </a:r>
            <a:r>
              <a:rPr lang="es-AR" sz="3200" b="1" dirty="0">
                <a:latin typeface="Arial"/>
                <a:cs typeface="Arial"/>
              </a:rPr>
              <a:t> y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de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la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capacidad </a:t>
            </a:r>
            <a:r>
              <a:rPr lang="es-AR" sz="3200" b="1" dirty="0">
                <a:latin typeface="Arial"/>
                <a:cs typeface="Arial"/>
              </a:rPr>
              <a:t> </a:t>
            </a:r>
            <a:r>
              <a:rPr lang="es-AR" sz="3200" b="1" spc="-5" dirty="0" err="1">
                <a:latin typeface="Arial"/>
                <a:cs typeface="Arial"/>
              </a:rPr>
              <a:t>interruptiva</a:t>
            </a:r>
            <a:r>
              <a:rPr lang="es-AR" sz="3200" b="1" spc="-5" dirty="0">
                <a:latin typeface="Arial"/>
                <a:cs typeface="Arial"/>
              </a:rPr>
              <a:t>, existen </a:t>
            </a:r>
            <a:r>
              <a:rPr lang="es-AR" sz="3200" b="1" dirty="0">
                <a:latin typeface="Arial"/>
                <a:cs typeface="Arial"/>
              </a:rPr>
              <a:t>en </a:t>
            </a:r>
            <a:r>
              <a:rPr lang="es-AR" sz="3200" b="1" spc="-5" dirty="0">
                <a:latin typeface="Arial"/>
                <a:cs typeface="Arial"/>
              </a:rPr>
              <a:t>tensiones hasta </a:t>
            </a:r>
            <a:r>
              <a:rPr lang="es-AR" sz="3200" b="1" dirty="0">
                <a:latin typeface="Arial"/>
                <a:cs typeface="Arial"/>
              </a:rPr>
              <a:t>800 </a:t>
            </a:r>
            <a:r>
              <a:rPr lang="es-AR" sz="3200" b="1" dirty="0" err="1">
                <a:latin typeface="Arial"/>
                <a:cs typeface="Arial"/>
              </a:rPr>
              <a:t>kV</a:t>
            </a:r>
            <a:r>
              <a:rPr lang="es-AR" sz="3200" b="1" dirty="0">
                <a:latin typeface="Arial"/>
                <a:cs typeface="Arial"/>
              </a:rPr>
              <a:t> y </a:t>
            </a:r>
            <a:r>
              <a:rPr lang="es-AR" sz="3200" b="1" spc="-5" dirty="0">
                <a:latin typeface="Arial"/>
                <a:cs typeface="Arial"/>
              </a:rPr>
              <a:t>corrientes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corto circuito </a:t>
            </a:r>
            <a:r>
              <a:rPr lang="es-AR" sz="3200" b="1" spc="-3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hasta</a:t>
            </a:r>
            <a:r>
              <a:rPr lang="es-AR" sz="3200" b="1" spc="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63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dirty="0" err="1">
                <a:latin typeface="Arial"/>
                <a:cs typeface="Arial"/>
              </a:rPr>
              <a:t>kA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con</a:t>
            </a:r>
            <a:r>
              <a:rPr lang="es-AR" sz="3200" b="1" spc="-5" dirty="0">
                <a:latin typeface="Arial"/>
                <a:cs typeface="Arial"/>
              </a:rPr>
              <a:t> dos cámaras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interrupción </a:t>
            </a:r>
            <a:r>
              <a:rPr lang="es-AR" sz="3200" b="1" dirty="0">
                <a:latin typeface="Arial"/>
                <a:cs typeface="Arial"/>
              </a:rPr>
              <a:t>por</a:t>
            </a:r>
            <a:r>
              <a:rPr lang="es-AR" sz="3200" b="1" spc="-1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polo.</a:t>
            </a:r>
            <a:endParaRPr lang="es-AR" sz="3200" b="1" dirty="0">
              <a:latin typeface="Arial"/>
              <a:cs typeface="Arial"/>
            </a:endParaRPr>
          </a:p>
          <a:p>
            <a:pPr marL="12700" algn="just"/>
            <a:endParaRPr lang="es-AR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812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2000" y="381000"/>
            <a:ext cx="11887200" cy="9594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/>
            <a:r>
              <a:rPr sz="3200" b="1" dirty="0" smtClean="0">
                <a:latin typeface="Arial"/>
                <a:cs typeface="Arial"/>
              </a:rPr>
              <a:t>5.3</a:t>
            </a:r>
            <a:r>
              <a:rPr sz="3200" b="1" dirty="0">
                <a:latin typeface="Arial"/>
                <a:cs typeface="Arial"/>
              </a:rPr>
              <a:t>.  </a:t>
            </a:r>
            <a:r>
              <a:rPr sz="3200" b="1" spc="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Seccionadores</a:t>
            </a:r>
            <a:endParaRPr sz="3200" b="1" dirty="0">
              <a:latin typeface="Arial"/>
              <a:cs typeface="Arial"/>
            </a:endParaRPr>
          </a:p>
          <a:p>
            <a:pPr marL="12700" marR="5715" algn="just">
              <a:spcBef>
                <a:spcPts val="820"/>
              </a:spcBef>
            </a:pPr>
            <a:r>
              <a:rPr lang="en-US" sz="3200" b="1" spc="-10" dirty="0" err="1" smtClean="0">
                <a:latin typeface="Arial"/>
                <a:cs typeface="Arial"/>
              </a:rPr>
              <a:t>E</a:t>
            </a:r>
            <a:r>
              <a:rPr sz="3200" b="1" spc="-10" dirty="0" err="1" smtClean="0">
                <a:latin typeface="Arial"/>
                <a:cs typeface="Arial"/>
              </a:rPr>
              <a:t>s</a:t>
            </a:r>
            <a:r>
              <a:rPr sz="3200" b="1" spc="-10" dirty="0" smtClean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un </a:t>
            </a:r>
            <a:r>
              <a:rPr sz="3200" b="1" dirty="0">
                <a:latin typeface="Arial"/>
                <a:cs typeface="Arial"/>
              </a:rPr>
              <a:t>aparato </a:t>
            </a:r>
            <a:r>
              <a:rPr sz="3200" b="1" spc="-5" dirty="0">
                <a:latin typeface="Arial"/>
                <a:cs typeface="Arial"/>
              </a:rPr>
              <a:t>utilizado para abrir </a:t>
            </a:r>
            <a:r>
              <a:rPr sz="3200" b="1" dirty="0">
                <a:latin typeface="Arial"/>
                <a:cs typeface="Arial"/>
              </a:rPr>
              <a:t>o cerrar </a:t>
            </a:r>
            <a:r>
              <a:rPr sz="3200" b="1" spc="-10" dirty="0">
                <a:latin typeface="Arial"/>
                <a:cs typeface="Arial"/>
              </a:rPr>
              <a:t>un </a:t>
            </a:r>
            <a:r>
              <a:rPr sz="3200" b="1" dirty="0">
                <a:latin typeface="Arial"/>
                <a:cs typeface="Arial"/>
              </a:rPr>
              <a:t>circuito </a:t>
            </a:r>
            <a:r>
              <a:rPr sz="3200" b="1" spc="-5" dirty="0">
                <a:latin typeface="Arial"/>
                <a:cs typeface="Arial"/>
              </a:rPr>
              <a:t>con una </a:t>
            </a:r>
            <a:r>
              <a:rPr sz="3200" b="1" dirty="0">
                <a:latin typeface="Arial"/>
                <a:cs typeface="Arial"/>
              </a:rPr>
              <a:t> corriente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despreciable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(como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corriente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capacitiva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barras,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conexiones,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longitudes </a:t>
            </a:r>
            <a:r>
              <a:rPr sz="3200" b="1" spc="-5" dirty="0">
                <a:latin typeface="Arial"/>
                <a:cs typeface="Arial"/>
              </a:rPr>
              <a:t>muy cortas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cables, corriente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transformadores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tensión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divisores capacitivos) </a:t>
            </a:r>
            <a:r>
              <a:rPr sz="3200" b="1" dirty="0">
                <a:latin typeface="Arial"/>
                <a:cs typeface="Arial"/>
              </a:rPr>
              <a:t>ó bien con </a:t>
            </a:r>
            <a:r>
              <a:rPr sz="3200" b="1" spc="-10" dirty="0">
                <a:latin typeface="Arial"/>
                <a:cs typeface="Arial"/>
              </a:rPr>
              <a:t>un </a:t>
            </a:r>
            <a:r>
              <a:rPr sz="3200" b="1" spc="-5" dirty="0">
                <a:latin typeface="Arial"/>
                <a:cs typeface="Arial"/>
              </a:rPr>
              <a:t>cambio insignificante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tensión entre </a:t>
            </a:r>
            <a:r>
              <a:rPr sz="3200" b="1" dirty="0">
                <a:latin typeface="Arial"/>
                <a:cs typeface="Arial"/>
              </a:rPr>
              <a:t> sus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terminales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20"/>
              </a:spcBef>
            </a:pPr>
            <a:endParaRPr sz="3200" b="1" dirty="0">
              <a:latin typeface="Arial"/>
              <a:cs typeface="Arial"/>
            </a:endParaRPr>
          </a:p>
          <a:p>
            <a:pPr marL="469900" marR="9525" indent="-457200" algn="just">
              <a:spcBef>
                <a:spcPts val="815"/>
              </a:spcBef>
              <a:buFont typeface="Wingdings" panose="05000000000000000000" pitchFamily="2" charset="2"/>
              <a:buChar char="Ø"/>
            </a:pPr>
            <a:r>
              <a:rPr sz="3200" b="1" spc="-5" dirty="0">
                <a:latin typeface="Arial"/>
                <a:cs typeface="Arial"/>
              </a:rPr>
              <a:t>En posición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abierto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seccionador asegura distancia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aislación entre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terminales </a:t>
            </a:r>
            <a:r>
              <a:rPr sz="3200" b="1" dirty="0">
                <a:latin typeface="Arial"/>
                <a:cs typeface="Arial"/>
              </a:rPr>
              <a:t>de cada </a:t>
            </a:r>
            <a:r>
              <a:rPr sz="3200" b="1" spc="-5" dirty="0">
                <a:latin typeface="Arial"/>
                <a:cs typeface="Arial"/>
              </a:rPr>
              <a:t>polo, </a:t>
            </a:r>
            <a:r>
              <a:rPr sz="3200" b="1" dirty="0">
                <a:latin typeface="Arial"/>
                <a:cs typeface="Arial"/>
              </a:rPr>
              <a:t>y si el </a:t>
            </a:r>
            <a:r>
              <a:rPr sz="3200" b="1" spc="-5" dirty="0">
                <a:latin typeface="Arial"/>
                <a:cs typeface="Arial"/>
              </a:rPr>
              <a:t>seccionador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dirty="0">
                <a:latin typeface="Arial"/>
                <a:cs typeface="Arial"/>
              </a:rPr>
              <a:t>en aire, </a:t>
            </a:r>
            <a:r>
              <a:rPr sz="3200" b="1" spc="-5" dirty="0">
                <a:latin typeface="Arial"/>
                <a:cs typeface="Arial"/>
              </a:rPr>
              <a:t>esta distancia debe </a:t>
            </a:r>
            <a:r>
              <a:rPr sz="3200" b="1" dirty="0">
                <a:latin typeface="Arial"/>
                <a:cs typeface="Arial"/>
              </a:rPr>
              <a:t> ser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visible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9525" indent="-457200" algn="just">
              <a:spcBef>
                <a:spcPts val="815"/>
              </a:spcBef>
              <a:buFont typeface="Wingdings" panose="05000000000000000000" pitchFamily="2" charset="2"/>
              <a:buChar char="Ø"/>
            </a:pPr>
            <a:endParaRPr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Ø"/>
            </a:pPr>
            <a:r>
              <a:rPr sz="3200" b="1" spc="-5" dirty="0">
                <a:latin typeface="Arial"/>
                <a:cs typeface="Arial"/>
              </a:rPr>
              <a:t>Una cuchilla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tierra </a:t>
            </a:r>
            <a:r>
              <a:rPr sz="3200" b="1" dirty="0">
                <a:latin typeface="Arial"/>
                <a:cs typeface="Arial"/>
              </a:rPr>
              <a:t>es un </a:t>
            </a:r>
            <a:r>
              <a:rPr sz="3200" b="1" spc="-5" dirty="0">
                <a:latin typeface="Arial"/>
                <a:cs typeface="Arial"/>
              </a:rPr>
              <a:t>seccionador cuya función </a:t>
            </a:r>
            <a:r>
              <a:rPr sz="3200" b="1" dirty="0">
                <a:latin typeface="Arial"/>
                <a:cs typeface="Arial"/>
              </a:rPr>
              <a:t>es conectar a tierra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parte de un </a:t>
            </a:r>
            <a:r>
              <a:rPr sz="3200" b="1" spc="-5" dirty="0">
                <a:latin typeface="Arial"/>
                <a:cs typeface="Arial"/>
              </a:rPr>
              <a:t>circuito, 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Ø"/>
            </a:pPr>
            <a:endParaRPr lang="en-US" sz="3200" b="1" spc="-5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9"/>
              </a:spcBef>
              <a:buFont typeface="Wingdings" panose="05000000000000000000" pitchFamily="2" charset="2"/>
              <a:buChar char="Ø"/>
            </a:pPr>
            <a:r>
              <a:rPr sz="3200" b="1" dirty="0" smtClean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seccionadores hasta aquí considerados </a:t>
            </a:r>
            <a:r>
              <a:rPr sz="3200" b="1" spc="-10" dirty="0">
                <a:latin typeface="Arial"/>
                <a:cs typeface="Arial"/>
              </a:rPr>
              <a:t>no </a:t>
            </a:r>
            <a:r>
              <a:rPr sz="3200" b="1" dirty="0">
                <a:latin typeface="Arial"/>
                <a:cs typeface="Arial"/>
              </a:rPr>
              <a:t>tienen </a:t>
            </a:r>
            <a:r>
              <a:rPr sz="3200" b="1" spc="-5" dirty="0">
                <a:latin typeface="Arial"/>
                <a:cs typeface="Arial"/>
              </a:rPr>
              <a:t>poder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interrupción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 ningún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tipo,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(salvo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corrientes</a:t>
            </a:r>
            <a:r>
              <a:rPr sz="3200" b="1" spc="-5" dirty="0">
                <a:latin typeface="Arial"/>
                <a:cs typeface="Arial"/>
              </a:rPr>
              <a:t> muy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débiles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del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orden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1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Amp.).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38200" y="685800"/>
            <a:ext cx="11963400" cy="7317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2" indent="-457200" algn="just">
              <a:spcBef>
                <a:spcPts val="100"/>
              </a:spcBef>
              <a:buAutoNum type="arabicPeriod"/>
              <a:tabLst>
                <a:tab pos="698500" algn="l"/>
              </a:tabLst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Seccionadores</a:t>
            </a:r>
            <a:r>
              <a:rPr sz="32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Bajo Carga</a:t>
            </a:r>
            <a:endParaRPr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100" marR="7620" lvl="1" indent="-457200" algn="just">
              <a:spcBef>
                <a:spcPts val="820"/>
              </a:spcBef>
              <a:buFont typeface="Wingdings" panose="05000000000000000000" pitchFamily="2" charset="2"/>
              <a:buChar char="ü"/>
            </a:pPr>
            <a:r>
              <a:rPr sz="3200" b="1" spc="-5" dirty="0" err="1" smtClean="0">
                <a:latin typeface="Arial"/>
                <a:cs typeface="Arial"/>
              </a:rPr>
              <a:t>aparato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mecánico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conexión,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capaz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establecer, soportar </a:t>
            </a:r>
            <a:r>
              <a:rPr sz="3200" b="1" dirty="0">
                <a:latin typeface="Arial"/>
                <a:cs typeface="Arial"/>
              </a:rPr>
              <a:t>e </a:t>
            </a:r>
            <a:r>
              <a:rPr sz="3200" b="1" spc="-5" dirty="0">
                <a:latin typeface="Arial"/>
                <a:cs typeface="Arial"/>
              </a:rPr>
              <a:t>interrumpir corrientes </a:t>
            </a:r>
            <a:r>
              <a:rPr sz="3200" b="1" spc="-10" dirty="0">
                <a:latin typeface="Arial"/>
                <a:cs typeface="Arial"/>
              </a:rPr>
              <a:t>en </a:t>
            </a:r>
            <a:r>
              <a:rPr sz="3200" b="1" dirty="0">
                <a:latin typeface="Arial"/>
                <a:cs typeface="Arial"/>
              </a:rPr>
              <a:t>las </a:t>
            </a:r>
            <a:r>
              <a:rPr sz="3200" b="1" spc="-5" dirty="0">
                <a:latin typeface="Arial"/>
                <a:cs typeface="Arial"/>
              </a:rPr>
              <a:t>condiciones </a:t>
            </a:r>
            <a:r>
              <a:rPr sz="3200" b="1" dirty="0">
                <a:latin typeface="Arial"/>
                <a:cs typeface="Arial"/>
              </a:rPr>
              <a:t> normales de </a:t>
            </a:r>
            <a:r>
              <a:rPr sz="3200" b="1" spc="-5" dirty="0">
                <a:latin typeface="Arial"/>
                <a:cs typeface="Arial"/>
              </a:rPr>
              <a:t>circuito, incluyendo eventualmente condiciones especificadas 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sobrecarga,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así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soportar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por</a:t>
            </a:r>
            <a:r>
              <a:rPr sz="3200" b="1" dirty="0">
                <a:latin typeface="Arial"/>
                <a:cs typeface="Arial"/>
              </a:rPr>
              <a:t> un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lapso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especificado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corrientes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anormales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(tales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cortocircuito).</a:t>
            </a:r>
            <a:r>
              <a:rPr sz="3200" b="1" spc="-35" dirty="0">
                <a:latin typeface="Arial"/>
                <a:cs typeface="Arial"/>
              </a:rPr>
              <a:t> </a:t>
            </a:r>
            <a:endParaRPr lang="en-US" sz="3200" b="1" spc="-35" dirty="0" smtClean="0">
              <a:latin typeface="Arial"/>
              <a:cs typeface="Arial"/>
            </a:endParaRPr>
          </a:p>
          <a:p>
            <a:pPr marL="927100" marR="7620" lvl="1" indent="-457200" algn="just">
              <a:spcBef>
                <a:spcPts val="820"/>
              </a:spcBef>
              <a:buFont typeface="Wingdings" panose="05000000000000000000" pitchFamily="2" charset="2"/>
              <a:buChar char="ü"/>
            </a:pPr>
            <a:endParaRPr sz="3200" b="1" dirty="0">
              <a:latin typeface="Arial"/>
              <a:cs typeface="Arial"/>
            </a:endParaRPr>
          </a:p>
          <a:p>
            <a:pPr marL="697865" lvl="2" indent="-457200" algn="just">
              <a:buAutoNum type="arabicPeriod" startAt="2"/>
              <a:tabLst>
                <a:tab pos="698500" algn="l"/>
              </a:tabLst>
            </a:pP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Seccionadores</a:t>
            </a:r>
            <a:r>
              <a:rPr sz="3200" b="1" i="1" spc="-2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Fusible</a:t>
            </a:r>
            <a:endParaRPr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100" marR="6985" lvl="1" indent="-457200" algn="just">
              <a:spcBef>
                <a:spcPts val="819"/>
              </a:spcBef>
              <a:buFont typeface="Wingdings" panose="05000000000000000000" pitchFamily="2" charset="2"/>
              <a:buChar char="ü"/>
            </a:pPr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-5" dirty="0">
                <a:latin typeface="Arial"/>
                <a:cs typeface="Arial"/>
              </a:rPr>
              <a:t>seccionadores </a:t>
            </a:r>
            <a:r>
              <a:rPr sz="3200" b="1" dirty="0">
                <a:latin typeface="Arial"/>
                <a:cs typeface="Arial"/>
              </a:rPr>
              <a:t>bajo </a:t>
            </a:r>
            <a:r>
              <a:rPr sz="3200" b="1" spc="-5" dirty="0">
                <a:latin typeface="Arial"/>
                <a:cs typeface="Arial"/>
              </a:rPr>
              <a:t>carga pueden estar combinados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5" dirty="0">
                <a:latin typeface="Arial"/>
                <a:cs typeface="Arial"/>
              </a:rPr>
              <a:t>fusibles,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percutor,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manera</a:t>
            </a:r>
            <a:r>
              <a:rPr sz="3200" b="1" dirty="0">
                <a:latin typeface="Arial"/>
                <a:cs typeface="Arial"/>
              </a:rPr>
              <a:t> que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fusión</a:t>
            </a:r>
            <a:r>
              <a:rPr sz="3200" b="1" dirty="0">
                <a:latin typeface="Arial"/>
                <a:cs typeface="Arial"/>
              </a:rPr>
              <a:t> del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fusible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produce</a:t>
            </a:r>
            <a:r>
              <a:rPr sz="3200" b="1" dirty="0">
                <a:latin typeface="Arial"/>
                <a:cs typeface="Arial"/>
              </a:rPr>
              <a:t> la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apertura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del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seccionador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19"/>
              </a:spcBef>
            </a:pPr>
            <a:endParaRPr sz="32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3400" y="457200"/>
            <a:ext cx="12573000" cy="932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/>
            <a:r>
              <a:rPr lang="es-AR" sz="3200" b="1" dirty="0" smtClean="0">
                <a:latin typeface="Arial"/>
                <a:cs typeface="Arial"/>
              </a:rPr>
              <a:t>5.4</a:t>
            </a:r>
            <a:r>
              <a:rPr lang="es-AR" sz="3200" b="1" dirty="0">
                <a:latin typeface="Arial"/>
                <a:cs typeface="Arial"/>
              </a:rPr>
              <a:t>.  </a:t>
            </a:r>
            <a:r>
              <a:rPr lang="es-AR" sz="3200" b="1" spc="7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Transformador de</a:t>
            </a:r>
            <a:r>
              <a:rPr lang="es-AR" sz="3200" b="1" spc="-1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corriente</a:t>
            </a:r>
            <a:endParaRPr lang="es-AR" sz="3200" dirty="0">
              <a:latin typeface="Arial"/>
              <a:cs typeface="Arial"/>
            </a:endParaRPr>
          </a:p>
          <a:p>
            <a:pPr algn="just">
              <a:spcBef>
                <a:spcPts val="45"/>
              </a:spcBef>
            </a:pPr>
            <a:endParaRPr lang="es-AR" sz="2400" dirty="0">
              <a:latin typeface="Arial"/>
              <a:cs typeface="Arial"/>
            </a:endParaRPr>
          </a:p>
          <a:p>
            <a:pPr marL="355600" marR="6985" indent="-342900" algn="just">
              <a:buFont typeface="Wingdings" panose="05000000000000000000" pitchFamily="2" charset="2"/>
              <a:buChar char="ü"/>
            </a:pPr>
            <a:r>
              <a:rPr lang="es-AR" sz="2400" b="1" spc="-5" dirty="0" smtClean="0">
                <a:latin typeface="Arial"/>
                <a:cs typeface="Arial"/>
              </a:rPr>
              <a:t>se</a:t>
            </a:r>
            <a:r>
              <a:rPr lang="es-AR" sz="2400" b="1" dirty="0" smtClean="0">
                <a:latin typeface="Arial"/>
                <a:cs typeface="Arial"/>
              </a:rPr>
              <a:t> </a:t>
            </a:r>
            <a:r>
              <a:rPr lang="es-AR" sz="2400" b="1" spc="-5" dirty="0">
                <a:latin typeface="Arial"/>
                <a:cs typeface="Arial"/>
              </a:rPr>
              <a:t>utilizan</a:t>
            </a:r>
            <a:r>
              <a:rPr lang="es-AR" sz="2400" b="1" dirty="0">
                <a:latin typeface="Arial"/>
                <a:cs typeface="Arial"/>
              </a:rPr>
              <a:t> para</a:t>
            </a:r>
            <a:r>
              <a:rPr lang="es-AR" sz="2400" b="1" spc="5" dirty="0">
                <a:latin typeface="Arial"/>
                <a:cs typeface="Arial"/>
              </a:rPr>
              <a:t> </a:t>
            </a:r>
            <a:r>
              <a:rPr lang="es-AR" sz="2400" b="1" spc="-5" dirty="0">
                <a:latin typeface="Arial"/>
                <a:cs typeface="Arial"/>
              </a:rPr>
              <a:t>tomar</a:t>
            </a:r>
            <a:r>
              <a:rPr lang="es-AR" sz="2400" b="1" dirty="0">
                <a:latin typeface="Arial"/>
                <a:cs typeface="Arial"/>
              </a:rPr>
              <a:t> </a:t>
            </a:r>
            <a:r>
              <a:rPr lang="es-AR" sz="2400" b="1" spc="-5" dirty="0">
                <a:latin typeface="Arial"/>
                <a:cs typeface="Arial"/>
              </a:rPr>
              <a:t>muestras</a:t>
            </a:r>
            <a:r>
              <a:rPr lang="es-AR" sz="2400" b="1" dirty="0">
                <a:latin typeface="Arial"/>
                <a:cs typeface="Arial"/>
              </a:rPr>
              <a:t> </a:t>
            </a:r>
            <a:r>
              <a:rPr lang="es-AR" sz="2400" b="1" spc="-10" dirty="0">
                <a:latin typeface="Arial"/>
                <a:cs typeface="Arial"/>
              </a:rPr>
              <a:t>de </a:t>
            </a:r>
            <a:r>
              <a:rPr lang="es-AR" sz="2400" b="1" spc="-5" dirty="0">
                <a:latin typeface="Arial"/>
                <a:cs typeface="Arial"/>
              </a:rPr>
              <a:t> </a:t>
            </a:r>
            <a:r>
              <a:rPr lang="es-AR" sz="2400" b="1" dirty="0">
                <a:latin typeface="Arial"/>
                <a:cs typeface="Arial"/>
              </a:rPr>
              <a:t>corriente de la </a:t>
            </a:r>
            <a:r>
              <a:rPr lang="es-AR" sz="2400" b="1" spc="-5" dirty="0">
                <a:latin typeface="Arial"/>
                <a:cs typeface="Arial"/>
              </a:rPr>
              <a:t>línea </a:t>
            </a:r>
            <a:r>
              <a:rPr lang="es-AR" sz="2400" b="1" dirty="0">
                <a:latin typeface="Arial"/>
                <a:cs typeface="Arial"/>
              </a:rPr>
              <a:t>y reducirla a un </a:t>
            </a:r>
            <a:r>
              <a:rPr lang="es-AR" sz="2400" b="1" spc="-10" dirty="0">
                <a:latin typeface="Arial"/>
                <a:cs typeface="Arial"/>
              </a:rPr>
              <a:t>nivel </a:t>
            </a:r>
            <a:r>
              <a:rPr lang="es-AR" sz="2400" b="1" dirty="0">
                <a:latin typeface="Arial"/>
                <a:cs typeface="Arial"/>
              </a:rPr>
              <a:t>seguro y medible, </a:t>
            </a:r>
            <a:endParaRPr lang="es-AR" sz="2400" b="1" dirty="0" smtClean="0">
              <a:latin typeface="Arial"/>
              <a:cs typeface="Arial"/>
            </a:endParaRPr>
          </a:p>
          <a:p>
            <a:pPr marL="355600" marR="6985" indent="-342900" algn="just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ü"/>
            </a:pPr>
            <a:r>
              <a:rPr sz="2400" b="1" spc="-5" dirty="0" err="1" smtClean="0">
                <a:latin typeface="Arial"/>
                <a:cs typeface="Arial"/>
              </a:rPr>
              <a:t>Unas</a:t>
            </a:r>
            <a:r>
              <a:rPr sz="2400" b="1" spc="30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relaciones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típicas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un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transformador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corriente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podrían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ser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600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/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5,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800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/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5,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1000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/</a:t>
            </a:r>
            <a:r>
              <a:rPr lang="en-US" sz="2400" b="1" dirty="0" smtClean="0">
                <a:latin typeface="Arial"/>
                <a:cs typeface="Arial"/>
              </a:rPr>
              <a:t>5. </a:t>
            </a:r>
            <a:r>
              <a:rPr sz="2400" b="1" spc="-5" dirty="0" smtClean="0">
                <a:latin typeface="Arial"/>
                <a:cs typeface="Arial"/>
              </a:rPr>
              <a:t>Los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valores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nominales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-5" dirty="0" smtClean="0">
                <a:latin typeface="Arial"/>
                <a:cs typeface="Arial"/>
              </a:rPr>
              <a:t>los</a:t>
            </a:r>
            <a:r>
              <a:rPr lang="en-US" sz="2400" b="1" spc="-5" dirty="0" smtClean="0">
                <a:latin typeface="Arial"/>
                <a:cs typeface="Arial"/>
              </a:rPr>
              <a:t> </a:t>
            </a:r>
            <a:r>
              <a:rPr lang="en-US" sz="2400" b="1" spc="-20" dirty="0" err="1" smtClean="0">
                <a:latin typeface="Arial"/>
                <a:cs typeface="Arial"/>
              </a:rPr>
              <a:t>t</a:t>
            </a:r>
            <a:r>
              <a:rPr sz="2400" b="1" spc="-5" dirty="0" err="1" smtClean="0">
                <a:latin typeface="Arial"/>
                <a:cs typeface="Arial"/>
              </a:rPr>
              <a:t>ransformadores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corriente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son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de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5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A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y</a:t>
            </a:r>
            <a:r>
              <a:rPr sz="2400" b="1" spc="-35" dirty="0" smtClean="0">
                <a:latin typeface="Arial"/>
                <a:cs typeface="Arial"/>
              </a:rPr>
              <a:t> </a:t>
            </a:r>
            <a:r>
              <a:rPr sz="2400" b="1" dirty="0" smtClean="0">
                <a:latin typeface="Arial"/>
                <a:cs typeface="Arial"/>
              </a:rPr>
              <a:t>1 </a:t>
            </a:r>
            <a:r>
              <a:rPr sz="2400" b="1" spc="-375" dirty="0" smtClean="0">
                <a:latin typeface="Arial"/>
                <a:cs typeface="Arial"/>
              </a:rPr>
              <a:t> </a:t>
            </a:r>
            <a:r>
              <a:rPr sz="2400" b="1" spc="-5" dirty="0" smtClean="0">
                <a:latin typeface="Arial"/>
                <a:cs typeface="Arial"/>
              </a:rPr>
              <a:t>A.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ü"/>
            </a:pPr>
            <a:endParaRPr sz="2400" b="1" dirty="0" smtClean="0">
              <a:latin typeface="Arial"/>
              <a:cs typeface="Arial"/>
            </a:endParaRPr>
          </a:p>
          <a:p>
            <a:pPr marL="355600" indent="-342900" algn="just">
              <a:buFont typeface="Wingdings" panose="05000000000000000000" pitchFamily="2" charset="2"/>
              <a:buChar char="ü"/>
            </a:pPr>
            <a:r>
              <a:rPr sz="2400" b="1" spc="-5" dirty="0" err="1" smtClean="0">
                <a:latin typeface="Arial"/>
                <a:cs typeface="Arial"/>
              </a:rPr>
              <a:t>Tipos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construcción:</a:t>
            </a:r>
            <a:endParaRPr sz="2400" b="1" dirty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</a:pPr>
            <a:endParaRPr sz="2400" b="1" dirty="0">
              <a:latin typeface="Arial"/>
              <a:cs typeface="Arial"/>
            </a:endParaRPr>
          </a:p>
          <a:p>
            <a:pPr marL="469265" marR="5715" lvl="1" indent="-228600" algn="just">
              <a:spcBef>
                <a:spcPts val="810"/>
              </a:spcBef>
              <a:buChar char="-"/>
              <a:tabLst>
                <a:tab pos="469900" algn="l"/>
              </a:tabLst>
            </a:pPr>
            <a:r>
              <a:rPr sz="2400" b="1" spc="-5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primario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devanado</a:t>
            </a:r>
            <a:r>
              <a:rPr sz="2400" b="1" spc="-5" dirty="0">
                <a:latin typeface="Arial"/>
                <a:cs typeface="Arial"/>
              </a:rPr>
              <a:t>: Consta</a:t>
            </a:r>
            <a:r>
              <a:rPr sz="2400" b="1" dirty="0">
                <a:latin typeface="Arial"/>
                <a:cs typeface="Arial"/>
              </a:rPr>
              <a:t> 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dos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devanados</a:t>
            </a:r>
            <a:r>
              <a:rPr sz="2400" b="1" dirty="0">
                <a:latin typeface="Arial"/>
                <a:cs typeface="Arial"/>
              </a:rPr>
              <a:t> primarios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secundarios totalmente aislados </a:t>
            </a:r>
            <a:r>
              <a:rPr sz="2400" b="1" dirty="0">
                <a:latin typeface="Arial"/>
                <a:cs typeface="Arial"/>
              </a:rPr>
              <a:t>y </a:t>
            </a:r>
            <a:r>
              <a:rPr sz="2400" b="1" spc="-5" dirty="0">
                <a:latin typeface="Arial"/>
                <a:cs typeface="Arial"/>
              </a:rPr>
              <a:t>montados permanentemente sobre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 </a:t>
            </a:r>
            <a:r>
              <a:rPr sz="2400" b="1" spc="-5" dirty="0">
                <a:latin typeface="Arial"/>
                <a:cs typeface="Arial"/>
              </a:rPr>
              <a:t>circuito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magnético</a:t>
            </a:r>
            <a:r>
              <a:rPr sz="2400" b="1" spc="-5" dirty="0" smtClean="0">
                <a:latin typeface="Arial"/>
                <a:cs typeface="Arial"/>
              </a:rPr>
              <a:t>.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469265" marR="5715" lvl="1" indent="-228600" algn="just">
              <a:spcBef>
                <a:spcPts val="810"/>
              </a:spcBef>
              <a:buChar char="-"/>
              <a:tabLst>
                <a:tab pos="469900" algn="l"/>
              </a:tabLst>
            </a:pPr>
            <a:endParaRPr sz="2400" b="1" dirty="0">
              <a:latin typeface="Arial"/>
              <a:cs typeface="Arial"/>
            </a:endParaRPr>
          </a:p>
          <a:p>
            <a:pPr marL="469265" marR="8255" lvl="1" indent="-228600" algn="just">
              <a:buChar char="-"/>
              <a:tabLst>
                <a:tab pos="469900" algn="l"/>
              </a:tabLst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 barra</a:t>
            </a:r>
            <a:r>
              <a:rPr sz="2400" b="1" spc="-5" dirty="0">
                <a:latin typeface="Arial"/>
                <a:cs typeface="Arial"/>
              </a:rPr>
              <a:t>: </a:t>
            </a:r>
            <a:r>
              <a:rPr sz="2400" b="1" spc="-10" dirty="0">
                <a:latin typeface="Arial"/>
                <a:cs typeface="Arial"/>
              </a:rPr>
              <a:t>Es </a:t>
            </a:r>
            <a:r>
              <a:rPr sz="2400" b="1" spc="-5" dirty="0">
                <a:latin typeface="Arial"/>
                <a:cs typeface="Arial"/>
              </a:rPr>
              <a:t>similar </a:t>
            </a:r>
            <a:r>
              <a:rPr sz="2400" b="1" dirty="0">
                <a:latin typeface="Arial"/>
                <a:cs typeface="Arial"/>
              </a:rPr>
              <a:t>al tipo </a:t>
            </a:r>
            <a:r>
              <a:rPr sz="2400" b="1" spc="-5" dirty="0">
                <a:latin typeface="Arial"/>
                <a:cs typeface="Arial"/>
              </a:rPr>
              <a:t>primario devanado, excepto </a:t>
            </a:r>
            <a:r>
              <a:rPr sz="2400" b="1" dirty="0">
                <a:latin typeface="Arial"/>
                <a:cs typeface="Arial"/>
              </a:rPr>
              <a:t>en </a:t>
            </a:r>
            <a:r>
              <a:rPr sz="2400" b="1" spc="-5" dirty="0">
                <a:latin typeface="Arial"/>
                <a:cs typeface="Arial"/>
              </a:rPr>
              <a:t>que </a:t>
            </a:r>
            <a:r>
              <a:rPr sz="2400" b="1" dirty="0">
                <a:latin typeface="Arial"/>
                <a:cs typeface="Arial"/>
              </a:rPr>
              <a:t>el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primario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es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solo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conductor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recto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de </a:t>
            </a:r>
            <a:r>
              <a:rPr sz="2400" b="1" dirty="0">
                <a:latin typeface="Arial"/>
                <a:cs typeface="Arial"/>
              </a:rPr>
              <a:t>tipo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barra</a:t>
            </a:r>
            <a:r>
              <a:rPr sz="2400" b="1" spc="-5" dirty="0" smtClean="0">
                <a:latin typeface="Arial"/>
                <a:cs typeface="Arial"/>
              </a:rPr>
              <a:t>.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469265" marR="8255" lvl="1" indent="-228600" algn="just">
              <a:buChar char="-"/>
              <a:tabLst>
                <a:tab pos="469900" algn="l"/>
              </a:tabLst>
            </a:pPr>
            <a:endParaRPr sz="2400" b="1" dirty="0">
              <a:latin typeface="Arial"/>
              <a:cs typeface="Arial"/>
            </a:endParaRPr>
          </a:p>
          <a:p>
            <a:pPr marL="469265" marR="6350" lvl="1" indent="-228600" algn="just">
              <a:buChar char="-"/>
              <a:tabLst>
                <a:tab pos="469900" algn="l"/>
              </a:tabLst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toroidal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(ventana): </a:t>
            </a:r>
            <a:r>
              <a:rPr sz="2400" b="1" spc="-5" dirty="0">
                <a:latin typeface="Arial"/>
                <a:cs typeface="Arial"/>
              </a:rPr>
              <a:t>Tiene</a:t>
            </a:r>
            <a:r>
              <a:rPr sz="2400" b="1" dirty="0">
                <a:latin typeface="Arial"/>
                <a:cs typeface="Arial"/>
              </a:rPr>
              <a:t> un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devanado</a:t>
            </a:r>
            <a:r>
              <a:rPr sz="2400" b="1" dirty="0">
                <a:latin typeface="Arial"/>
                <a:cs typeface="Arial"/>
              </a:rPr>
              <a:t> secundario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totalmente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aislado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montado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permanentemente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sobre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circuito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magnético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 err="1" smtClean="0">
                <a:latin typeface="Arial"/>
                <a:cs typeface="Arial"/>
              </a:rPr>
              <a:t>una</a:t>
            </a:r>
            <a:r>
              <a:rPr sz="2400" b="1" spc="-5" dirty="0" err="1" smtClean="0">
                <a:latin typeface="Arial"/>
                <a:cs typeface="Arial"/>
              </a:rPr>
              <a:t>ventana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 </a:t>
            </a:r>
            <a:r>
              <a:rPr sz="2400" b="1" spc="-5" dirty="0">
                <a:latin typeface="Arial"/>
                <a:cs typeface="Arial"/>
              </a:rPr>
              <a:t>través </a:t>
            </a:r>
            <a:r>
              <a:rPr sz="2400" b="1" spc="-10" dirty="0">
                <a:latin typeface="Arial"/>
                <a:cs typeface="Arial"/>
              </a:rPr>
              <a:t>de </a:t>
            </a:r>
            <a:r>
              <a:rPr sz="2400" b="1" dirty="0">
                <a:latin typeface="Arial"/>
                <a:cs typeface="Arial"/>
              </a:rPr>
              <a:t>la cual puede </a:t>
            </a:r>
            <a:r>
              <a:rPr sz="2400" b="1" spc="-5" dirty="0">
                <a:latin typeface="Arial"/>
                <a:cs typeface="Arial"/>
              </a:rPr>
              <a:t>hacerse pasar </a:t>
            </a:r>
            <a:r>
              <a:rPr sz="2400" b="1" dirty="0">
                <a:latin typeface="Arial"/>
                <a:cs typeface="Arial"/>
              </a:rPr>
              <a:t>un </a:t>
            </a:r>
            <a:r>
              <a:rPr sz="2400" b="1" spc="-5" dirty="0">
                <a:latin typeface="Arial"/>
                <a:cs typeface="Arial"/>
              </a:rPr>
              <a:t>conductor que </a:t>
            </a:r>
            <a:r>
              <a:rPr sz="2400" b="1" dirty="0">
                <a:latin typeface="Arial"/>
                <a:cs typeface="Arial"/>
              </a:rPr>
              <a:t> proporciona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devanado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primario</a:t>
            </a:r>
            <a:r>
              <a:rPr sz="2400" b="1" spc="-5" dirty="0" smtClean="0">
                <a:latin typeface="Arial"/>
                <a:cs typeface="Arial"/>
              </a:rPr>
              <a:t>.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469265" marR="6350" lvl="1" indent="-228600" algn="just">
              <a:buChar char="-"/>
              <a:tabLst>
                <a:tab pos="469900" algn="l"/>
              </a:tabLst>
            </a:pPr>
            <a:endParaRPr sz="2400" b="1" dirty="0">
              <a:latin typeface="Arial"/>
              <a:cs typeface="Arial"/>
            </a:endParaRPr>
          </a:p>
          <a:p>
            <a:pPr marL="469265" marR="7620" lvl="1" indent="-228600" algn="just">
              <a:buChar char="-"/>
              <a:tabLst>
                <a:tab pos="469900" algn="l"/>
              </a:tabLst>
            </a:pP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Tipo</a:t>
            </a:r>
            <a:r>
              <a:rPr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para</a:t>
            </a:r>
            <a:r>
              <a:rPr sz="2400" b="1" spc="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bornes</a:t>
            </a:r>
            <a:r>
              <a:rPr sz="2400" b="1" spc="-5" dirty="0">
                <a:latin typeface="Arial"/>
                <a:cs typeface="Arial"/>
              </a:rPr>
              <a:t>: </a:t>
            </a:r>
            <a:r>
              <a:rPr sz="2400" b="1" dirty="0">
                <a:latin typeface="Arial"/>
                <a:cs typeface="Arial"/>
              </a:rPr>
              <a:t>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tipo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especial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toroidal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proyectado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para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colocarse</a:t>
            </a:r>
            <a:r>
              <a:rPr sz="2400" b="1" dirty="0">
                <a:latin typeface="Arial"/>
                <a:cs typeface="Arial"/>
              </a:rPr>
              <a:t> en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los</a:t>
            </a:r>
            <a:r>
              <a:rPr sz="2400" b="1" dirty="0">
                <a:latin typeface="Arial"/>
                <a:cs typeface="Arial"/>
              </a:rPr>
              <a:t> bornes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aislados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de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los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aparatos,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actuando</a:t>
            </a:r>
            <a:r>
              <a:rPr sz="2400" b="1" dirty="0">
                <a:latin typeface="Arial"/>
                <a:cs typeface="Arial"/>
              </a:rPr>
              <a:t> el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conductor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borne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como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devanado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primario</a:t>
            </a:r>
            <a:r>
              <a:rPr sz="3200" b="1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381000"/>
            <a:ext cx="12344400" cy="8810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300" dirty="0">
              <a:latin typeface="Arial"/>
              <a:cs typeface="Arial"/>
            </a:endParaRPr>
          </a:p>
          <a:p>
            <a:pPr marL="241300" algn="just">
              <a:spcBef>
                <a:spcPts val="5"/>
              </a:spcBef>
            </a:pPr>
            <a:r>
              <a:rPr sz="3200" b="1" u="sng" dirty="0" smtClean="0">
                <a:latin typeface="Arial"/>
                <a:cs typeface="Arial"/>
              </a:rPr>
              <a:t>5.5.  </a:t>
            </a:r>
            <a:r>
              <a:rPr sz="3200" b="1" u="sng" spc="80" dirty="0" smtClean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Transformadores</a:t>
            </a:r>
            <a:r>
              <a:rPr sz="3200" b="1" u="sng" spc="-20" dirty="0" smtClean="0">
                <a:latin typeface="Arial"/>
                <a:cs typeface="Arial"/>
              </a:rPr>
              <a:t> </a:t>
            </a:r>
            <a:r>
              <a:rPr sz="3200" b="1" u="sng" spc="-5" dirty="0" smtClean="0">
                <a:latin typeface="Arial"/>
                <a:cs typeface="Arial"/>
              </a:rPr>
              <a:t>de</a:t>
            </a:r>
            <a:r>
              <a:rPr sz="3200" b="1" u="sng" spc="5" dirty="0" smtClean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tensión</a:t>
            </a:r>
            <a:endParaRPr lang="en-US" sz="3200" b="1" u="sng" spc="-5" dirty="0" smtClean="0">
              <a:latin typeface="Arial"/>
              <a:cs typeface="Arial"/>
            </a:endParaRPr>
          </a:p>
          <a:p>
            <a:pPr marL="241300" algn="just">
              <a:spcBef>
                <a:spcPts val="5"/>
              </a:spcBef>
            </a:pPr>
            <a:endParaRPr sz="3200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Es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devanado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especialmente,</a:t>
            </a:r>
            <a:r>
              <a:rPr sz="3200" b="1" spc="3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con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primario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3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alto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voltaje </a:t>
            </a:r>
            <a:r>
              <a:rPr sz="3200" b="1" dirty="0">
                <a:latin typeface="Arial"/>
                <a:cs typeface="Arial"/>
              </a:rPr>
              <a:t>y un </a:t>
            </a:r>
            <a:r>
              <a:rPr sz="3200" b="1" spc="-5" dirty="0">
                <a:latin typeface="Arial"/>
                <a:cs typeface="Arial"/>
              </a:rPr>
              <a:t>secundario </a:t>
            </a:r>
            <a:r>
              <a:rPr sz="3200" b="1" dirty="0">
                <a:latin typeface="Arial"/>
                <a:cs typeface="Arial"/>
              </a:rPr>
              <a:t>de baja </a:t>
            </a:r>
            <a:r>
              <a:rPr sz="3200" b="1" spc="-5" dirty="0">
                <a:latin typeface="Arial"/>
                <a:cs typeface="Arial"/>
              </a:rPr>
              <a:t>tensión. 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Arial"/>
                <a:cs typeface="Arial"/>
              </a:rPr>
              <a:t>E</a:t>
            </a:r>
            <a:r>
              <a:rPr sz="3200" b="1" dirty="0" smtClean="0">
                <a:latin typeface="Arial"/>
                <a:cs typeface="Arial"/>
              </a:rPr>
              <a:t>l </a:t>
            </a:r>
            <a:r>
              <a:rPr sz="3200" b="1" spc="-5" dirty="0">
                <a:latin typeface="Arial"/>
                <a:cs typeface="Arial"/>
              </a:rPr>
              <a:t>objetivo principal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muestreo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voltaje </a:t>
            </a:r>
            <a:r>
              <a:rPr sz="3200" b="1" dirty="0">
                <a:latin typeface="Arial"/>
                <a:cs typeface="Arial"/>
              </a:rPr>
              <a:t>deberá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particularmente</a:t>
            </a:r>
            <a:r>
              <a:rPr sz="3200" b="1" dirty="0">
                <a:latin typeface="Arial"/>
                <a:cs typeface="Arial"/>
              </a:rPr>
              <a:t> preciso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dirty="0">
                <a:latin typeface="Arial"/>
                <a:cs typeface="Arial"/>
              </a:rPr>
              <a:t> para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no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distorsionar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valores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dirty="0" err="1">
                <a:latin typeface="Arial"/>
                <a:cs typeface="Arial"/>
              </a:rPr>
              <a:t>verdaderos</a:t>
            </a:r>
            <a:r>
              <a:rPr sz="3200" b="1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enrollado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primario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transformador</a:t>
            </a:r>
            <a:r>
              <a:rPr sz="3200" b="1" dirty="0">
                <a:latin typeface="Arial"/>
                <a:cs typeface="Arial"/>
              </a:rPr>
              <a:t> 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potencial</a:t>
            </a:r>
            <a:r>
              <a:rPr sz="3200" b="1" dirty="0">
                <a:latin typeface="Arial"/>
                <a:cs typeface="Arial"/>
              </a:rPr>
              <a:t> se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conecta</a:t>
            </a:r>
            <a:r>
              <a:rPr sz="3200" b="1" dirty="0">
                <a:latin typeface="Arial"/>
                <a:cs typeface="Arial"/>
              </a:rPr>
              <a:t> en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paralelo </a:t>
            </a:r>
            <a:r>
              <a:rPr sz="3200" b="1" spc="-5" dirty="0">
                <a:latin typeface="Arial"/>
                <a:cs typeface="Arial"/>
              </a:rPr>
              <a:t>con </a:t>
            </a:r>
            <a:r>
              <a:rPr sz="3200" b="1" dirty="0">
                <a:latin typeface="Arial"/>
                <a:cs typeface="Arial"/>
              </a:rPr>
              <a:t>el </a:t>
            </a:r>
            <a:r>
              <a:rPr sz="3200" b="1" spc="-5" dirty="0">
                <a:latin typeface="Arial"/>
                <a:cs typeface="Arial"/>
              </a:rPr>
              <a:t>circuito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potencia </a:t>
            </a:r>
            <a:r>
              <a:rPr sz="3200" b="1" dirty="0">
                <a:latin typeface="Arial"/>
                <a:cs typeface="Arial"/>
              </a:rPr>
              <a:t>y en el </a:t>
            </a:r>
            <a:r>
              <a:rPr sz="3200" b="1" spc="-5" dirty="0">
                <a:latin typeface="Arial"/>
                <a:cs typeface="Arial"/>
              </a:rPr>
              <a:t>secundario se conectan </a:t>
            </a:r>
            <a:r>
              <a:rPr sz="3200" b="1" dirty="0">
                <a:latin typeface="Arial"/>
                <a:cs typeface="Arial"/>
              </a:rPr>
              <a:t>los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instrumentos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aparatos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protección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952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Arial"/>
                <a:cs typeface="Arial"/>
              </a:rPr>
              <a:t>S</a:t>
            </a:r>
            <a:r>
              <a:rPr sz="3200" b="1" dirty="0" smtClean="0">
                <a:latin typeface="Arial"/>
                <a:cs typeface="Arial"/>
              </a:rPr>
              <a:t>e </a:t>
            </a:r>
            <a:r>
              <a:rPr sz="3200" b="1" spc="-5" dirty="0">
                <a:latin typeface="Arial"/>
                <a:cs typeface="Arial"/>
              </a:rPr>
              <a:t>construyen </a:t>
            </a:r>
            <a:r>
              <a:rPr sz="3200" b="1" dirty="0">
                <a:latin typeface="Arial"/>
                <a:cs typeface="Arial"/>
              </a:rPr>
              <a:t>para </a:t>
            </a:r>
            <a:r>
              <a:rPr sz="3200" b="1" spc="-5" dirty="0">
                <a:latin typeface="Arial"/>
                <a:cs typeface="Arial"/>
              </a:rPr>
              <a:t>todas las tensiones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circuitos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normalizados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3400" y="457200"/>
            <a:ext cx="12344400" cy="6855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5.6.  </a:t>
            </a:r>
            <a:r>
              <a:rPr sz="3200" b="1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Descargadores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sobretensión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469900" marR="9525" indent="-457200" algn="just">
              <a:spcBef>
                <a:spcPts val="825"/>
              </a:spcBef>
              <a:buFont typeface="Wingdings" panose="05000000000000000000" pitchFamily="2" charset="2"/>
              <a:buChar char="§"/>
            </a:pPr>
            <a:r>
              <a:rPr lang="en-US" sz="3000" b="1" dirty="0" smtClean="0">
                <a:latin typeface="Arial"/>
                <a:cs typeface="Arial"/>
              </a:rPr>
              <a:t>S</a:t>
            </a:r>
            <a:r>
              <a:rPr sz="3000" b="1" dirty="0" smtClean="0">
                <a:latin typeface="Arial"/>
                <a:cs typeface="Arial"/>
              </a:rPr>
              <a:t>on </a:t>
            </a:r>
            <a:r>
              <a:rPr sz="3000" b="1" spc="-5" dirty="0">
                <a:latin typeface="Arial"/>
                <a:cs typeface="Arial"/>
              </a:rPr>
              <a:t>aparatos destinados </a:t>
            </a:r>
            <a:r>
              <a:rPr sz="3000" b="1" dirty="0">
                <a:latin typeface="Arial"/>
                <a:cs typeface="Arial"/>
              </a:rPr>
              <a:t>a </a:t>
            </a:r>
            <a:r>
              <a:rPr sz="3000" b="1" spc="-5" dirty="0" err="1">
                <a:latin typeface="Arial"/>
                <a:cs typeface="Arial"/>
              </a:rPr>
              <a:t>proteger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dirty="0" smtClean="0">
                <a:latin typeface="Arial"/>
                <a:cs typeface="Arial"/>
              </a:rPr>
              <a:t>contra </a:t>
            </a:r>
            <a:r>
              <a:rPr sz="3000" b="1" spc="-5" dirty="0">
                <a:latin typeface="Arial"/>
                <a:cs typeface="Arial"/>
              </a:rPr>
              <a:t>las sobretensiones transitorias elevadas, drenándolas </a:t>
            </a:r>
            <a:r>
              <a:rPr sz="3000" b="1" dirty="0">
                <a:latin typeface="Arial"/>
                <a:cs typeface="Arial"/>
              </a:rPr>
              <a:t>y limitando su 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duración,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y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eventualmente</a:t>
            </a:r>
            <a:r>
              <a:rPr sz="3000" b="1" spc="10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la</a:t>
            </a:r>
            <a:r>
              <a:rPr sz="3000" b="1" spc="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amplitud</a:t>
            </a:r>
            <a:r>
              <a:rPr sz="3000" b="1" spc="-2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de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la</a:t>
            </a:r>
            <a:r>
              <a:rPr sz="3000" b="1" spc="-5" dirty="0">
                <a:latin typeface="Arial"/>
                <a:cs typeface="Arial"/>
              </a:rPr>
              <a:t> corriente </a:t>
            </a:r>
            <a:r>
              <a:rPr sz="3000" b="1" spc="-5" dirty="0" err="1">
                <a:latin typeface="Arial"/>
                <a:cs typeface="Arial"/>
              </a:rPr>
              <a:t>subsiguiente</a:t>
            </a:r>
            <a:r>
              <a:rPr sz="3000" b="1" spc="-5" dirty="0" smtClean="0">
                <a:latin typeface="Arial"/>
                <a:cs typeface="Arial"/>
              </a:rPr>
              <a:t>.</a:t>
            </a:r>
            <a:endParaRPr lang="en-US" sz="3000" b="1" spc="-5" dirty="0" smtClean="0">
              <a:latin typeface="Arial"/>
              <a:cs typeface="Arial"/>
            </a:endParaRPr>
          </a:p>
          <a:p>
            <a:pPr marL="469900" marR="9525" indent="-457200" algn="just">
              <a:spcBef>
                <a:spcPts val="825"/>
              </a:spcBef>
              <a:buFont typeface="Wingdings" panose="05000000000000000000" pitchFamily="2" charset="2"/>
              <a:buChar char="§"/>
            </a:pPr>
            <a:endParaRPr sz="3000" b="1" dirty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15"/>
              </a:spcBef>
              <a:buFont typeface="Wingdings" panose="05000000000000000000" pitchFamily="2" charset="2"/>
              <a:buChar char="§"/>
            </a:pPr>
            <a:r>
              <a:rPr lang="en-US" sz="3000" b="1" spc="-5" dirty="0" err="1" smtClean="0">
                <a:latin typeface="Arial"/>
                <a:cs typeface="Arial"/>
              </a:rPr>
              <a:t>C</a:t>
            </a:r>
            <a:r>
              <a:rPr sz="3000" b="1" spc="-5" dirty="0" err="1" smtClean="0">
                <a:latin typeface="Arial"/>
                <a:cs typeface="Arial"/>
              </a:rPr>
              <a:t>omenzaron</a:t>
            </a:r>
            <a:r>
              <a:rPr sz="3000" b="1" spc="-5" dirty="0" smtClean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con </a:t>
            </a:r>
            <a:r>
              <a:rPr sz="3000" b="1" spc="-5" dirty="0">
                <a:latin typeface="Arial"/>
                <a:cs typeface="Arial"/>
              </a:rPr>
              <a:t>formas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>
                <a:latin typeface="Arial"/>
                <a:cs typeface="Arial"/>
              </a:rPr>
              <a:t>cuernos entre los cuales bajo </a:t>
            </a:r>
            <a:r>
              <a:rPr sz="3000" b="1" dirty="0">
                <a:latin typeface="Arial"/>
                <a:cs typeface="Arial"/>
              </a:rPr>
              <a:t> una </a:t>
            </a:r>
            <a:r>
              <a:rPr sz="3000" b="1" spc="-5" dirty="0">
                <a:latin typeface="Arial"/>
                <a:cs typeface="Arial"/>
              </a:rPr>
              <a:t>sobretensión se iniciaba </a:t>
            </a:r>
            <a:r>
              <a:rPr sz="3000" b="1" dirty="0">
                <a:latin typeface="Arial"/>
                <a:cs typeface="Arial"/>
              </a:rPr>
              <a:t>una </a:t>
            </a:r>
            <a:r>
              <a:rPr sz="3000" b="1" spc="-5" dirty="0">
                <a:latin typeface="Arial"/>
                <a:cs typeface="Arial"/>
              </a:rPr>
              <a:t>descarga, evolucionaron </a:t>
            </a:r>
            <a:r>
              <a:rPr sz="3000" b="1" dirty="0">
                <a:latin typeface="Arial"/>
                <a:cs typeface="Arial"/>
              </a:rPr>
              <a:t>con </a:t>
            </a:r>
            <a:r>
              <a:rPr sz="3000" b="1" spc="-5" dirty="0">
                <a:latin typeface="Arial"/>
                <a:cs typeface="Arial"/>
              </a:rPr>
              <a:t>resistencias </a:t>
            </a:r>
            <a:r>
              <a:rPr sz="3000" b="1" dirty="0">
                <a:latin typeface="Arial"/>
                <a:cs typeface="Arial"/>
              </a:rPr>
              <a:t> no </a:t>
            </a:r>
            <a:r>
              <a:rPr sz="3000" b="1" spc="-5" dirty="0">
                <a:latin typeface="Arial"/>
                <a:cs typeface="Arial"/>
              </a:rPr>
              <a:t>lineales </a:t>
            </a:r>
            <a:r>
              <a:rPr sz="3000" b="1" dirty="0">
                <a:latin typeface="Arial"/>
                <a:cs typeface="Arial"/>
              </a:rPr>
              <a:t>(de </a:t>
            </a:r>
            <a:r>
              <a:rPr sz="3000" b="1" spc="-5" dirty="0">
                <a:latin typeface="Arial"/>
                <a:cs typeface="Arial"/>
              </a:rPr>
              <a:t>carburo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>
                <a:latin typeface="Arial"/>
                <a:cs typeface="Arial"/>
              </a:rPr>
              <a:t>silicio) </a:t>
            </a:r>
            <a:r>
              <a:rPr sz="3000" b="1" dirty="0">
                <a:latin typeface="Arial"/>
                <a:cs typeface="Arial"/>
              </a:rPr>
              <a:t>en </a:t>
            </a:r>
            <a:r>
              <a:rPr sz="3000" b="1" spc="-5" dirty="0">
                <a:latin typeface="Arial"/>
                <a:cs typeface="Arial"/>
              </a:rPr>
              <a:t>serie </a:t>
            </a:r>
            <a:r>
              <a:rPr sz="3000" b="1" dirty="0">
                <a:latin typeface="Arial"/>
                <a:cs typeface="Arial"/>
              </a:rPr>
              <a:t>a un </a:t>
            </a:r>
            <a:r>
              <a:rPr sz="3000" b="1" spc="-5" dirty="0">
                <a:latin typeface="Arial"/>
                <a:cs typeface="Arial"/>
              </a:rPr>
              <a:t>explosor, </a:t>
            </a:r>
            <a:r>
              <a:rPr sz="3000" b="1" dirty="0">
                <a:latin typeface="Arial"/>
                <a:cs typeface="Arial"/>
              </a:rPr>
              <a:t>y luego </a:t>
            </a:r>
            <a:r>
              <a:rPr sz="3000" b="1" spc="-5" dirty="0">
                <a:latin typeface="Arial"/>
                <a:cs typeface="Arial"/>
              </a:rPr>
              <a:t>apareció </a:t>
            </a:r>
            <a:r>
              <a:rPr sz="3000" b="1" dirty="0">
                <a:latin typeface="Arial"/>
                <a:cs typeface="Arial"/>
              </a:rPr>
              <a:t>el </a:t>
            </a:r>
            <a:r>
              <a:rPr sz="3000" b="1" spc="-38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óxido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>
                <a:latin typeface="Arial"/>
                <a:cs typeface="Arial"/>
              </a:rPr>
              <a:t>Zinc</a:t>
            </a:r>
            <a:r>
              <a:rPr sz="3000" b="1" spc="-5" dirty="0" smtClean="0">
                <a:latin typeface="Arial"/>
                <a:cs typeface="Arial"/>
              </a:rPr>
              <a:t>.</a:t>
            </a:r>
            <a:endParaRPr lang="en-US" sz="3000" b="1" spc="-5" dirty="0" smtClean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15"/>
              </a:spcBef>
              <a:buFont typeface="Wingdings" panose="05000000000000000000" pitchFamily="2" charset="2"/>
              <a:buChar char="§"/>
            </a:pPr>
            <a:endParaRPr sz="3000" b="1" dirty="0">
              <a:latin typeface="Arial"/>
              <a:cs typeface="Arial"/>
            </a:endParaRPr>
          </a:p>
          <a:p>
            <a:pPr marL="469900" marR="6985" indent="-457200" algn="just">
              <a:spcBef>
                <a:spcPts val="825"/>
              </a:spcBef>
              <a:buFont typeface="Wingdings" panose="05000000000000000000" pitchFamily="2" charset="2"/>
              <a:buChar char="§"/>
            </a:pPr>
            <a:r>
              <a:rPr sz="3000" b="1" dirty="0">
                <a:latin typeface="Arial"/>
                <a:cs typeface="Arial"/>
              </a:rPr>
              <a:t>Los </a:t>
            </a:r>
            <a:r>
              <a:rPr sz="3000" b="1" spc="-5" dirty="0">
                <a:latin typeface="Arial"/>
                <a:cs typeface="Arial"/>
              </a:rPr>
              <a:t>descargadores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>
                <a:latin typeface="Arial"/>
                <a:cs typeface="Arial"/>
              </a:rPr>
              <a:t>óxido </a:t>
            </a:r>
            <a:r>
              <a:rPr sz="3000" b="1" dirty="0">
                <a:latin typeface="Arial"/>
                <a:cs typeface="Arial"/>
              </a:rPr>
              <a:t>de </a:t>
            </a:r>
            <a:r>
              <a:rPr sz="3000" b="1" spc="-5" dirty="0">
                <a:latin typeface="Arial"/>
                <a:cs typeface="Arial"/>
              </a:rPr>
              <a:t>zinc son los </a:t>
            </a:r>
            <a:r>
              <a:rPr sz="3000" b="1" spc="-10" dirty="0" err="1">
                <a:latin typeface="Arial"/>
                <a:cs typeface="Arial"/>
              </a:rPr>
              <a:t>más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 err="1" smtClean="0">
                <a:latin typeface="Arial"/>
                <a:cs typeface="Arial"/>
              </a:rPr>
              <a:t>mode</a:t>
            </a:r>
            <a:r>
              <a:rPr sz="3200" b="1" spc="-5" dirty="0" err="1" smtClean="0">
                <a:latin typeface="Arial"/>
                <a:cs typeface="Arial"/>
              </a:rPr>
              <a:t>rnos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12700" marR="6985" algn="just">
              <a:spcBef>
                <a:spcPts val="825"/>
              </a:spcBef>
            </a:pPr>
            <a:endParaRPr sz="3200" b="1" dirty="0">
              <a:latin typeface="Arial"/>
              <a:cs typeface="Arial"/>
            </a:endParaRPr>
          </a:p>
          <a:p>
            <a:pPr marL="12700" marR="5080" algn="just">
              <a:spcBef>
                <a:spcPts val="815"/>
              </a:spcBef>
            </a:pP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33400" y="6858000"/>
            <a:ext cx="67056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AR" sz="3200" b="1" dirty="0">
                <a:latin typeface="Arial"/>
                <a:cs typeface="Arial"/>
              </a:rPr>
              <a:t>La</a:t>
            </a:r>
            <a:r>
              <a:rPr lang="es-AR" sz="3200" b="1" spc="-45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característica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u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=</a:t>
            </a:r>
            <a:r>
              <a:rPr lang="es-AR" sz="3200" b="1" spc="-3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f</a:t>
            </a:r>
            <a:r>
              <a:rPr lang="es-AR" sz="3200" b="1" spc="-2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(i)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del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óxido</a:t>
            </a:r>
            <a:r>
              <a:rPr lang="es-AR" sz="3200" b="1" spc="-2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de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zinc</a:t>
            </a:r>
            <a:r>
              <a:rPr lang="es-AR" sz="3200" b="1" spc="-3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se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muestra</a:t>
            </a:r>
            <a:r>
              <a:rPr lang="es-AR" sz="3200" b="1" spc="-45" dirty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en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spc="-10" dirty="0">
                <a:latin typeface="Arial"/>
                <a:cs typeface="Arial"/>
              </a:rPr>
              <a:t>la</a:t>
            </a:r>
            <a:r>
              <a:rPr lang="es-AR" sz="3200" b="1" spc="20" dirty="0">
                <a:latin typeface="Arial"/>
                <a:cs typeface="Arial"/>
              </a:rPr>
              <a:t> </a:t>
            </a:r>
            <a:r>
              <a:rPr lang="es-AR" sz="3200" b="1" spc="-5" dirty="0">
                <a:latin typeface="Arial"/>
                <a:cs typeface="Arial"/>
              </a:rPr>
              <a:t>figura</a:t>
            </a:r>
            <a:r>
              <a:rPr lang="es-AR" sz="3200" b="1" spc="-40" dirty="0">
                <a:latin typeface="Arial"/>
                <a:cs typeface="Arial"/>
              </a:rPr>
              <a:t> </a:t>
            </a:r>
            <a:r>
              <a:rPr lang="es-AR" sz="3200" b="1" spc="-5" dirty="0" smtClean="0">
                <a:latin typeface="Arial"/>
                <a:cs typeface="Arial"/>
              </a:rPr>
              <a:t>donde </a:t>
            </a:r>
            <a:r>
              <a:rPr lang="es-AR" sz="3200" b="1" spc="-375" dirty="0" smtClean="0">
                <a:latin typeface="Arial"/>
                <a:cs typeface="Arial"/>
              </a:rPr>
              <a:t> </a:t>
            </a:r>
            <a:r>
              <a:rPr lang="es-AR" sz="3200" b="1" dirty="0">
                <a:latin typeface="Arial"/>
                <a:cs typeface="Arial"/>
              </a:rPr>
              <a:t>se </a:t>
            </a:r>
            <a:r>
              <a:rPr lang="es-AR" sz="3200" b="1" spc="-10" dirty="0">
                <a:latin typeface="Arial"/>
                <a:cs typeface="Arial"/>
              </a:rPr>
              <a:t>la </a:t>
            </a:r>
            <a:r>
              <a:rPr lang="es-AR" sz="3200" b="1" dirty="0">
                <a:latin typeface="Arial"/>
                <a:cs typeface="Arial"/>
              </a:rPr>
              <a:t>compara </a:t>
            </a:r>
            <a:r>
              <a:rPr lang="es-AR" sz="3200" b="1" spc="-5" dirty="0">
                <a:latin typeface="Arial"/>
                <a:cs typeface="Arial"/>
              </a:rPr>
              <a:t>con </a:t>
            </a:r>
            <a:r>
              <a:rPr lang="es-AR" sz="3200" b="1" dirty="0">
                <a:latin typeface="Arial"/>
                <a:cs typeface="Arial"/>
              </a:rPr>
              <a:t>la de </a:t>
            </a:r>
            <a:r>
              <a:rPr lang="es-AR" sz="3200" b="1" spc="-5" dirty="0">
                <a:latin typeface="Arial"/>
                <a:cs typeface="Arial"/>
              </a:rPr>
              <a:t>carburo </a:t>
            </a:r>
            <a:r>
              <a:rPr lang="es-AR" sz="3200" b="1" dirty="0">
                <a:latin typeface="Arial"/>
                <a:cs typeface="Arial"/>
              </a:rPr>
              <a:t>de </a:t>
            </a:r>
            <a:r>
              <a:rPr lang="es-AR" sz="3200" b="1" spc="-5" dirty="0">
                <a:latin typeface="Arial"/>
                <a:cs typeface="Arial"/>
              </a:rPr>
              <a:t>silicio </a:t>
            </a:r>
            <a:r>
              <a:rPr lang="es-AR" sz="3200" b="1" dirty="0">
                <a:latin typeface="Arial"/>
                <a:cs typeface="Arial"/>
              </a:rPr>
              <a:t>y con </a:t>
            </a:r>
            <a:r>
              <a:rPr lang="es-AR" sz="3200" b="1" spc="-5" dirty="0">
                <a:latin typeface="Arial"/>
                <a:cs typeface="Arial"/>
              </a:rPr>
              <a:t>una resistencia lineal</a:t>
            </a:r>
            <a:r>
              <a:rPr lang="es-AR" sz="2800" b="1" spc="-5" dirty="0">
                <a:latin typeface="Arial"/>
                <a:cs typeface="Arial"/>
              </a:rPr>
              <a:t>. </a:t>
            </a:r>
            <a:endParaRPr lang="es-AR" sz="2800" b="1" dirty="0"/>
          </a:p>
        </p:txBody>
      </p:sp>
      <p:pic>
        <p:nvPicPr>
          <p:cNvPr id="8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0" y="6400800"/>
            <a:ext cx="4800599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228600"/>
            <a:ext cx="12115799" cy="9384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300" dirty="0">
              <a:latin typeface="Arial"/>
              <a:cs typeface="Arial"/>
            </a:endParaRPr>
          </a:p>
          <a:p>
            <a:pPr marL="241300" algn="just"/>
            <a:r>
              <a:rPr sz="3200" b="1" u="sng" dirty="0">
                <a:latin typeface="Arial"/>
                <a:cs typeface="Arial"/>
              </a:rPr>
              <a:t>5.7.  </a:t>
            </a:r>
            <a:r>
              <a:rPr sz="3200" b="1" u="sng" spc="40" dirty="0">
                <a:latin typeface="Arial"/>
                <a:cs typeface="Arial"/>
              </a:rPr>
              <a:t> </a:t>
            </a:r>
            <a:r>
              <a:rPr sz="3200" b="1" u="sng" spc="-5" dirty="0" err="1" smtClean="0">
                <a:latin typeface="Arial"/>
                <a:cs typeface="Arial"/>
              </a:rPr>
              <a:t>Aisladores</a:t>
            </a:r>
            <a:endParaRPr lang="en-US" sz="3200" b="1" u="sng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lang="en-US" sz="3200" b="1" spc="-5" dirty="0" smtClean="0">
                <a:latin typeface="Arial"/>
                <a:cs typeface="Arial"/>
              </a:rPr>
              <a:t>S</a:t>
            </a:r>
            <a:r>
              <a:rPr sz="3200" b="1" spc="-5" dirty="0" smtClean="0">
                <a:latin typeface="Arial"/>
                <a:cs typeface="Arial"/>
              </a:rPr>
              <a:t>on</a:t>
            </a:r>
            <a:r>
              <a:rPr sz="3200" b="1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dispositivo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cuya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función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es</a:t>
            </a:r>
            <a:r>
              <a:rPr sz="3200" b="1" spc="-5" dirty="0">
                <a:latin typeface="Arial"/>
                <a:cs typeface="Arial"/>
              </a:rPr>
              <a:t> aislar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eléctricamente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conductores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equipos respecto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tierra </a:t>
            </a:r>
            <a:r>
              <a:rPr sz="3200" b="1" dirty="0">
                <a:latin typeface="Arial"/>
                <a:cs typeface="Arial"/>
              </a:rPr>
              <a:t>o a </a:t>
            </a:r>
            <a:r>
              <a:rPr sz="3200" b="1" spc="-5" dirty="0">
                <a:latin typeface="Arial"/>
                <a:cs typeface="Arial"/>
              </a:rPr>
              <a:t>otros conductores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equipos, </a:t>
            </a:r>
            <a:r>
              <a:rPr sz="3200" b="1" dirty="0">
                <a:latin typeface="Arial"/>
                <a:cs typeface="Arial"/>
              </a:rPr>
              <a:t> además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proveer </a:t>
            </a:r>
            <a:r>
              <a:rPr sz="3200" b="1" dirty="0">
                <a:latin typeface="Arial"/>
                <a:cs typeface="Arial"/>
              </a:rPr>
              <a:t>un </a:t>
            </a:r>
            <a:r>
              <a:rPr sz="3200" b="1" spc="-5" dirty="0">
                <a:latin typeface="Arial"/>
                <a:cs typeface="Arial"/>
              </a:rPr>
              <a:t>soporte rígido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flexible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equipos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conductores. 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lang="en-US" sz="3200" b="1" spc="-5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sz="3200" b="1" dirty="0" smtClean="0">
                <a:latin typeface="Arial"/>
                <a:cs typeface="Arial"/>
              </a:rPr>
              <a:t>El </a:t>
            </a:r>
            <a:r>
              <a:rPr sz="3200" b="1" spc="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aislador </a:t>
            </a:r>
            <a:r>
              <a:rPr sz="3200" b="1" spc="-5" dirty="0">
                <a:latin typeface="Arial"/>
                <a:cs typeface="Arial"/>
              </a:rPr>
              <a:t>está compuesto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una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varias partes aislantes,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5" dirty="0">
                <a:latin typeface="Arial"/>
                <a:cs typeface="Arial"/>
              </a:rPr>
              <a:t>las cuales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ensamblan,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algunos casos, herrajes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metálicos.</a:t>
            </a:r>
            <a:endParaRPr sz="3200" b="1" dirty="0">
              <a:latin typeface="Arial"/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715" indent="-457200" algn="just"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tensión </a:t>
            </a:r>
            <a:r>
              <a:rPr sz="3200" b="1" dirty="0">
                <a:latin typeface="Arial"/>
                <a:cs typeface="Arial"/>
              </a:rPr>
              <a:t>debe </a:t>
            </a:r>
            <a:r>
              <a:rPr sz="3200" b="1" spc="-5" dirty="0">
                <a:latin typeface="Arial"/>
                <a:cs typeface="Arial"/>
              </a:rPr>
              <a:t>ser soportada tanto </a:t>
            </a:r>
            <a:r>
              <a:rPr sz="3200" b="1" dirty="0">
                <a:latin typeface="Arial"/>
                <a:cs typeface="Arial"/>
              </a:rPr>
              <a:t>por el </a:t>
            </a:r>
            <a:r>
              <a:rPr sz="3200" b="1" spc="-5" dirty="0">
                <a:latin typeface="Arial"/>
                <a:cs typeface="Arial"/>
              </a:rPr>
              <a:t>material aislante propiamente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dicho,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como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superficie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aire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que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rodea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al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aislador.</a:t>
            </a:r>
            <a:r>
              <a:rPr sz="3200" b="1" spc="-40" dirty="0">
                <a:latin typeface="Arial"/>
                <a:cs typeface="Arial"/>
              </a:rPr>
              <a:t> </a:t>
            </a:r>
            <a:endParaRPr lang="en-US" sz="3200" b="1" spc="-40" dirty="0" smtClean="0">
              <a:latin typeface="Arial"/>
              <a:cs typeface="Arial"/>
            </a:endParaRPr>
          </a:p>
          <a:p>
            <a:pPr marL="469900" marR="5715" indent="-457200" algn="just">
              <a:buFont typeface="Wingdings" panose="05000000000000000000" pitchFamily="2" charset="2"/>
              <a:buChar char="q"/>
            </a:pPr>
            <a:endParaRPr lang="en-US" sz="3200" b="1" spc="-40" dirty="0">
              <a:latin typeface="Arial"/>
              <a:cs typeface="Arial"/>
            </a:endParaRPr>
          </a:p>
          <a:p>
            <a:pPr marL="469900" marR="5715" indent="-457200" algn="just">
              <a:buFont typeface="Wingdings" panose="05000000000000000000" pitchFamily="2" charset="2"/>
              <a:buChar char="q"/>
            </a:pPr>
            <a:r>
              <a:rPr sz="3200" b="1" spc="-10" dirty="0" smtClean="0">
                <a:latin typeface="Arial"/>
                <a:cs typeface="Arial"/>
              </a:rPr>
              <a:t>La</a:t>
            </a:r>
            <a:r>
              <a:rPr sz="3200" b="1" spc="-65" dirty="0" smtClean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falla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eléctrica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del</a:t>
            </a:r>
            <a:r>
              <a:rPr sz="3200" b="1" spc="-5" dirty="0">
                <a:latin typeface="Arial"/>
                <a:cs typeface="Arial"/>
              </a:rPr>
              <a:t> aire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llama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contorneo,</a:t>
            </a:r>
            <a:r>
              <a:rPr sz="3200" b="1" dirty="0">
                <a:latin typeface="Arial"/>
                <a:cs typeface="Arial"/>
              </a:rPr>
              <a:t> y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aislador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proyecta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para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esta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falla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sea </a:t>
            </a:r>
            <a:r>
              <a:rPr sz="3200" b="1" spc="-3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mucho</a:t>
            </a:r>
            <a:r>
              <a:rPr sz="3200" b="1" spc="1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más</a:t>
            </a:r>
            <a:r>
              <a:rPr sz="3200" b="1" spc="1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probable</a:t>
            </a:r>
            <a:r>
              <a:rPr sz="3200" b="1" spc="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1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perforación</a:t>
            </a:r>
            <a:r>
              <a:rPr sz="3200" b="1" spc="1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del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aislante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sólido.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304800"/>
            <a:ext cx="12115800" cy="939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900" dirty="0">
              <a:latin typeface="Arial"/>
              <a:cs typeface="Arial"/>
            </a:endParaRPr>
          </a:p>
          <a:p>
            <a:pPr marL="241300" algn="just"/>
            <a:r>
              <a:rPr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5.7.1.Materiales</a:t>
            </a:r>
            <a:r>
              <a:rPr sz="3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de</a:t>
            </a:r>
            <a:r>
              <a:rPr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los </a:t>
            </a:r>
            <a:r>
              <a:rPr sz="3200" b="1" u="sng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aisladores</a:t>
            </a:r>
            <a:endParaRPr lang="en-US" sz="3200" b="1" u="sng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241300" algn="just"/>
            <a:endParaRPr sz="3200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25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Históricamente </a:t>
            </a:r>
            <a:r>
              <a:rPr sz="3200" b="1" dirty="0">
                <a:latin typeface="Arial"/>
                <a:cs typeface="Arial"/>
              </a:rPr>
              <a:t>se han </a:t>
            </a:r>
            <a:r>
              <a:rPr sz="3200" b="1" spc="-5" dirty="0">
                <a:latin typeface="Arial"/>
                <a:cs typeface="Arial"/>
              </a:rPr>
              <a:t>utilizado distintos materiales, porcelana, vidrio,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actualmente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materiales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compuestos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2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Porcelana: </a:t>
            </a:r>
            <a:r>
              <a:rPr sz="3200" b="1" spc="-10" dirty="0">
                <a:latin typeface="Arial"/>
                <a:cs typeface="Arial"/>
              </a:rPr>
              <a:t>Es </a:t>
            </a:r>
            <a:r>
              <a:rPr sz="3200" b="1" spc="-5" dirty="0">
                <a:latin typeface="Arial"/>
                <a:cs typeface="Arial"/>
              </a:rPr>
              <a:t>una pasta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arcilla, caolín, cuarzo </a:t>
            </a:r>
            <a:r>
              <a:rPr sz="3200" b="1" dirty="0">
                <a:latin typeface="Arial"/>
                <a:cs typeface="Arial"/>
              </a:rPr>
              <a:t>o </a:t>
            </a:r>
            <a:r>
              <a:rPr sz="3200" b="1" spc="-5" dirty="0">
                <a:latin typeface="Arial"/>
                <a:cs typeface="Arial"/>
              </a:rPr>
              <a:t>alúmina se </a:t>
            </a:r>
            <a:r>
              <a:rPr sz="3200" b="1" dirty="0">
                <a:latin typeface="Arial"/>
                <a:cs typeface="Arial"/>
              </a:rPr>
              <a:t>le da </a:t>
            </a:r>
            <a:r>
              <a:rPr sz="3200" b="1" spc="-5" dirty="0">
                <a:latin typeface="Arial"/>
                <a:cs typeface="Arial"/>
              </a:rPr>
              <a:t>forma, </a:t>
            </a:r>
            <a:r>
              <a:rPr sz="3200" b="1" dirty="0">
                <a:latin typeface="Arial"/>
                <a:cs typeface="Arial"/>
              </a:rPr>
              <a:t> y por horneado se obtiene </a:t>
            </a:r>
            <a:r>
              <a:rPr sz="3200" b="1" spc="-5" dirty="0">
                <a:latin typeface="Arial"/>
                <a:cs typeface="Arial"/>
              </a:rPr>
              <a:t>una cerámica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uso </a:t>
            </a:r>
            <a:r>
              <a:rPr sz="3200" b="1" spc="-5" dirty="0" err="1">
                <a:latin typeface="Arial"/>
                <a:cs typeface="Arial"/>
              </a:rPr>
              <a:t>eléctrico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30"/>
              </a:spcBef>
              <a:buFont typeface="Wingdings" panose="05000000000000000000" pitchFamily="2" charset="2"/>
              <a:buChar char="q"/>
            </a:pPr>
            <a:r>
              <a:rPr sz="3200" b="1" spc="-5" dirty="0">
                <a:latin typeface="Arial"/>
                <a:cs typeface="Arial"/>
              </a:rPr>
              <a:t>Vidrio: Cristal templado </a:t>
            </a:r>
            <a:r>
              <a:rPr sz="3200" b="1" dirty="0">
                <a:latin typeface="Arial"/>
                <a:cs typeface="Arial"/>
              </a:rPr>
              <a:t>que </a:t>
            </a:r>
            <a:r>
              <a:rPr sz="3200" b="1" spc="-5" dirty="0">
                <a:latin typeface="Arial"/>
                <a:cs typeface="Arial"/>
              </a:rPr>
              <a:t>cumple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misma función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porcelana, </a:t>
            </a:r>
            <a:r>
              <a:rPr sz="3200" b="1" dirty="0">
                <a:latin typeface="Arial"/>
                <a:cs typeface="Arial"/>
              </a:rPr>
              <a:t>se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trabaja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-5" dirty="0">
                <a:latin typeface="Arial"/>
                <a:cs typeface="Arial"/>
              </a:rPr>
              <a:t> moldeado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colándolo,</a:t>
            </a:r>
            <a:r>
              <a:rPr sz="3200" b="1" dirty="0">
                <a:latin typeface="Arial"/>
                <a:cs typeface="Arial"/>
              </a:rPr>
              <a:t> debiendo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ser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general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menos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costo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8255" indent="-457200" algn="just">
              <a:spcBef>
                <a:spcPts val="830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7620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sz="3200" b="1" spc="-5" dirty="0" err="1" smtClean="0">
                <a:latin typeface="Arial"/>
                <a:cs typeface="Arial"/>
              </a:rPr>
              <a:t>Materiales</a:t>
            </a:r>
            <a:r>
              <a:rPr sz="3200" b="1" spc="-5" dirty="0" smtClean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compuestos: Fibras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vidrio </a:t>
            </a:r>
            <a:r>
              <a:rPr sz="3200" b="1" dirty="0">
                <a:latin typeface="Arial"/>
                <a:cs typeface="Arial"/>
              </a:rPr>
              <a:t>y resina en el </a:t>
            </a:r>
            <a:r>
              <a:rPr sz="3200" b="1" spc="-5" dirty="0">
                <a:latin typeface="Arial"/>
                <a:cs typeface="Arial"/>
              </a:rPr>
              <a:t>núcleo, </a:t>
            </a:r>
            <a:r>
              <a:rPr sz="3200" b="1" dirty="0">
                <a:latin typeface="Arial"/>
                <a:cs typeface="Arial"/>
              </a:rPr>
              <a:t>y </a:t>
            </a:r>
            <a:r>
              <a:rPr sz="3200" b="1" spc="-5" dirty="0">
                <a:latin typeface="Arial"/>
                <a:cs typeface="Arial"/>
              </a:rPr>
              <a:t>distintas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"gomas" </a:t>
            </a:r>
            <a:r>
              <a:rPr sz="3200" b="1" dirty="0">
                <a:latin typeface="Arial"/>
                <a:cs typeface="Arial"/>
              </a:rPr>
              <a:t>en la </a:t>
            </a:r>
            <a:r>
              <a:rPr sz="3200" b="1" spc="-5" dirty="0">
                <a:latin typeface="Arial"/>
                <a:cs typeface="Arial"/>
              </a:rPr>
              <a:t>parte externa, con formas adecuadas, </a:t>
            </a:r>
            <a:r>
              <a:rPr sz="3200" b="1" dirty="0">
                <a:latin typeface="Arial"/>
                <a:cs typeface="Arial"/>
              </a:rPr>
              <a:t>han introducido en </a:t>
            </a:r>
            <a:r>
              <a:rPr sz="3200" b="1" spc="-5" dirty="0">
                <a:latin typeface="Arial"/>
                <a:cs typeface="Arial"/>
              </a:rPr>
              <a:t>los </a:t>
            </a:r>
            <a:r>
              <a:rPr sz="3200" b="1" dirty="0">
                <a:latin typeface="Arial"/>
                <a:cs typeface="Arial"/>
              </a:rPr>
              <a:t> años</a:t>
            </a:r>
            <a:r>
              <a:rPr sz="3200" b="1" spc="-5" dirty="0">
                <a:latin typeface="Arial"/>
                <a:cs typeface="Arial"/>
              </a:rPr>
              <a:t> más recientes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5" dirty="0">
                <a:latin typeface="Arial"/>
                <a:cs typeface="Arial"/>
              </a:rPr>
              <a:t> tecnología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del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aislador compuesto.</a:t>
            </a:r>
            <a:endParaRPr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3400" y="685800"/>
            <a:ext cx="12039600" cy="89178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7865" lvl="2" indent="-457200" algn="just">
              <a:spcBef>
                <a:spcPts val="100"/>
              </a:spcBef>
              <a:buAutoNum type="arabicPeriod" startAt="2"/>
              <a:tabLst>
                <a:tab pos="698500" algn="l"/>
              </a:tabLst>
            </a:pPr>
            <a:r>
              <a:rPr sz="2800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Características</a:t>
            </a:r>
            <a:r>
              <a:rPr sz="2800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mecánicas</a:t>
            </a:r>
            <a:endParaRPr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927100" marR="5080" lvl="1" indent="-457200" algn="just">
              <a:spcBef>
                <a:spcPts val="830"/>
              </a:spcBef>
              <a:buFont typeface="Wingdings" panose="05000000000000000000" pitchFamily="2" charset="2"/>
              <a:buChar char="q"/>
            </a:pPr>
            <a:r>
              <a:rPr lang="en-US" sz="2800" b="1" dirty="0" smtClean="0">
                <a:latin typeface="Arial"/>
                <a:cs typeface="Arial"/>
              </a:rPr>
              <a:t>D</a:t>
            </a:r>
            <a:r>
              <a:rPr sz="2800" b="1" dirty="0" smtClean="0">
                <a:latin typeface="Arial"/>
                <a:cs typeface="Arial"/>
              </a:rPr>
              <a:t>eben</a:t>
            </a:r>
            <a:r>
              <a:rPr sz="2800" b="1" spc="-10" dirty="0" smtClean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soportar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solo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cierta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tracción 7000,</a:t>
            </a:r>
            <a:r>
              <a:rPr sz="2800" b="1" dirty="0">
                <a:latin typeface="Arial"/>
                <a:cs typeface="Arial"/>
              </a:rPr>
              <a:t> 16000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 </a:t>
            </a:r>
            <a:r>
              <a:rPr sz="2800" b="1" spc="-3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más kg.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Deben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soportar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cierta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compresión,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y/o cierta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flexión</a:t>
            </a:r>
            <a:r>
              <a:rPr sz="2800" b="1" spc="-5" dirty="0" smtClean="0">
                <a:latin typeface="Arial"/>
                <a:cs typeface="Arial"/>
              </a:rPr>
              <a:t>.</a:t>
            </a:r>
            <a:endParaRPr lang="en-US" sz="2800" b="1" spc="-5" dirty="0" smtClean="0">
              <a:latin typeface="Arial"/>
              <a:cs typeface="Arial"/>
            </a:endParaRPr>
          </a:p>
          <a:p>
            <a:pPr marL="927100" marR="5080" lvl="1" indent="-457200" algn="just">
              <a:spcBef>
                <a:spcPts val="830"/>
              </a:spcBef>
              <a:buFont typeface="Wingdings" panose="05000000000000000000" pitchFamily="2" charset="2"/>
              <a:buChar char="q"/>
            </a:pPr>
            <a:endParaRPr sz="2800" b="1" dirty="0">
              <a:latin typeface="Arial"/>
              <a:cs typeface="Arial"/>
            </a:endParaRPr>
          </a:p>
          <a:p>
            <a:pPr marL="927100" marR="6350" lvl="1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n-US" sz="2800" b="1" dirty="0" err="1">
                <a:latin typeface="Arial"/>
                <a:cs typeface="Arial"/>
              </a:rPr>
              <a:t>U</a:t>
            </a:r>
            <a:r>
              <a:rPr sz="2800" b="1" dirty="0" err="1" smtClean="0">
                <a:latin typeface="Arial"/>
                <a:cs typeface="Arial"/>
              </a:rPr>
              <a:t>na</a:t>
            </a:r>
            <a:r>
              <a:rPr sz="2800" b="1" dirty="0" smtClean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característica muy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importante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es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la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resistencia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al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choque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térmico</a:t>
            </a:r>
            <a:r>
              <a:rPr sz="2800" b="1" spc="-35" dirty="0">
                <a:latin typeface="Arial"/>
                <a:cs typeface="Arial"/>
              </a:rPr>
              <a:t> </a:t>
            </a:r>
            <a:endParaRPr lang="en-US" sz="2800" b="1" spc="-35" dirty="0" smtClean="0">
              <a:latin typeface="Arial"/>
              <a:cs typeface="Arial"/>
            </a:endParaRPr>
          </a:p>
          <a:p>
            <a:pPr marL="927100" marR="6350" lvl="1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endParaRPr lang="en-US" sz="2800" b="1" spc="-35" dirty="0">
              <a:latin typeface="Arial"/>
              <a:cs typeface="Arial"/>
            </a:endParaRPr>
          </a:p>
          <a:p>
            <a:pPr marL="927100" marR="6350" lvl="1" indent="-457200" algn="just">
              <a:spcBef>
                <a:spcPts val="819"/>
              </a:spcBef>
              <a:buFont typeface="Wingdings" panose="05000000000000000000" pitchFamily="2" charset="2"/>
              <a:buChar char="q"/>
            </a:pPr>
            <a:r>
              <a:rPr lang="en-US" sz="2800" b="1" spc="-5" dirty="0" err="1">
                <a:latin typeface="Arial"/>
                <a:cs typeface="Arial"/>
              </a:rPr>
              <a:t>S</a:t>
            </a:r>
            <a:r>
              <a:rPr sz="2800" b="1" spc="-5" dirty="0" err="1" smtClean="0">
                <a:latin typeface="Arial"/>
                <a:cs typeface="Arial"/>
              </a:rPr>
              <a:t>ometidos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a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actos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vandálicos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(tiros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con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armas,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proyectiles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pétreos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metálicos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arrojados), 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entonces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importante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cierta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resistencia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al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impacto</a:t>
            </a:r>
            <a:r>
              <a:rPr sz="2800" b="1" spc="-5" dirty="0" smtClean="0">
                <a:latin typeface="Arial"/>
                <a:cs typeface="Arial"/>
              </a:rPr>
              <a:t>.</a:t>
            </a:r>
            <a:endParaRPr lang="en-US" sz="2800" b="1" spc="-5" dirty="0" smtClean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2800" dirty="0">
              <a:latin typeface="Arial"/>
              <a:cs typeface="Arial"/>
            </a:endParaRPr>
          </a:p>
          <a:p>
            <a:pPr marL="697865" lvl="2" indent="-457200" algn="just">
              <a:spcBef>
                <a:spcPts val="5"/>
              </a:spcBef>
              <a:buAutoNum type="arabicPeriod" startAt="3"/>
              <a:tabLst>
                <a:tab pos="698500" algn="l"/>
              </a:tabLst>
            </a:pPr>
            <a:r>
              <a:rPr sz="2800" b="1" u="sng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Características</a:t>
            </a:r>
            <a:r>
              <a:rPr sz="2800" b="1" u="sng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u="sng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eléctricas</a:t>
            </a:r>
            <a:endParaRPr lang="en-US" sz="2800" b="1" u="sng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697865" lvl="2" indent="-457200" algn="just">
              <a:spcBef>
                <a:spcPts val="5"/>
              </a:spcBef>
              <a:buAutoNum type="arabicPeriod" startAt="3"/>
              <a:tabLst>
                <a:tab pos="698500" algn="l"/>
              </a:tabLst>
            </a:pPr>
            <a:endParaRPr sz="2800" dirty="0">
              <a:latin typeface="Arial"/>
              <a:cs typeface="Arial"/>
            </a:endParaRPr>
          </a:p>
          <a:p>
            <a:pPr marL="927100" marR="5080" lvl="1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lang="en-US" sz="2800" b="1" spc="-5" dirty="0">
                <a:latin typeface="Arial"/>
                <a:cs typeface="Arial"/>
              </a:rPr>
              <a:t>D</a:t>
            </a:r>
            <a:r>
              <a:rPr sz="2800" b="1" spc="-5" dirty="0" smtClean="0">
                <a:latin typeface="Arial"/>
                <a:cs typeface="Arial"/>
              </a:rPr>
              <a:t>eben</a:t>
            </a:r>
            <a:r>
              <a:rPr sz="2800" b="1" spc="-15" dirty="0" smtClean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soportar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tensión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frecuencia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industrial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impulso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(de </a:t>
            </a:r>
            <a:r>
              <a:rPr sz="2800" b="1" spc="-3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maniobra </a:t>
            </a:r>
            <a:r>
              <a:rPr sz="2800" b="1" spc="-5" dirty="0">
                <a:latin typeface="Arial"/>
                <a:cs typeface="Arial"/>
              </a:rPr>
              <a:t>y/o atmosféricos), tanto </a:t>
            </a:r>
            <a:r>
              <a:rPr sz="2800" b="1" dirty="0">
                <a:latin typeface="Arial"/>
                <a:cs typeface="Arial"/>
              </a:rPr>
              <a:t>en </a:t>
            </a:r>
            <a:r>
              <a:rPr sz="2800" b="1" spc="-5" dirty="0">
                <a:latin typeface="Arial"/>
                <a:cs typeface="Arial"/>
              </a:rPr>
              <a:t>seco como bajo </a:t>
            </a:r>
            <a:r>
              <a:rPr sz="2800" b="1" spc="-5" dirty="0" err="1">
                <a:latin typeface="Arial"/>
                <a:cs typeface="Arial"/>
              </a:rPr>
              <a:t>lluvia</a:t>
            </a:r>
            <a:r>
              <a:rPr sz="2800" b="1" spc="-5" dirty="0" smtClean="0">
                <a:latin typeface="Arial"/>
                <a:cs typeface="Arial"/>
              </a:rPr>
              <a:t>.</a:t>
            </a:r>
            <a:endParaRPr lang="en-US" sz="2800" b="1" spc="-5" dirty="0" smtClean="0">
              <a:latin typeface="Arial"/>
              <a:cs typeface="Arial"/>
            </a:endParaRPr>
          </a:p>
          <a:p>
            <a:pPr marL="927100" marR="5080" lvl="1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lang="en-US" sz="2800" b="1" spc="-5" dirty="0">
              <a:latin typeface="Arial"/>
              <a:cs typeface="Arial"/>
            </a:endParaRPr>
          </a:p>
          <a:p>
            <a:pPr marL="927100" lvl="1" indent="-457200" algn="just">
              <a:buFont typeface="Wingdings" panose="05000000000000000000" pitchFamily="2" charset="2"/>
              <a:buChar char="q"/>
            </a:pPr>
            <a:r>
              <a:rPr lang="es-AR" sz="2800" b="1" spc="-5" dirty="0">
                <a:latin typeface="Arial"/>
                <a:cs typeface="Arial"/>
              </a:rPr>
              <a:t>Una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característica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importante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es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la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radio-interferencia,</a:t>
            </a:r>
            <a:r>
              <a:rPr lang="es-AR" sz="2800" b="1" spc="4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ligada</a:t>
            </a:r>
            <a:r>
              <a:rPr lang="es-AR" sz="2800" b="1" spc="5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a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spc="-10" dirty="0">
                <a:latin typeface="Arial"/>
                <a:cs typeface="Arial"/>
              </a:rPr>
              <a:t>la</a:t>
            </a:r>
            <a:r>
              <a:rPr lang="es-AR" sz="2800" b="1" spc="3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forma</a:t>
            </a:r>
            <a:r>
              <a:rPr lang="es-AR" sz="2800" b="1" spc="55" dirty="0">
                <a:latin typeface="Arial"/>
                <a:cs typeface="Arial"/>
              </a:rPr>
              <a:t> </a:t>
            </a:r>
            <a:r>
              <a:rPr lang="es-AR" sz="2800" b="1" spc="-5" dirty="0" smtClean="0">
                <a:latin typeface="Arial"/>
                <a:cs typeface="Arial"/>
              </a:rPr>
              <a:t>del aislador</a:t>
            </a:r>
            <a:r>
              <a:rPr lang="es-AR" sz="2800" b="1" spc="-5" dirty="0">
                <a:latin typeface="Arial"/>
                <a:cs typeface="Arial"/>
              </a:rPr>
              <a:t>,</a:t>
            </a:r>
            <a:r>
              <a:rPr lang="es-AR" sz="2800" b="1" spc="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a su </a:t>
            </a:r>
            <a:r>
              <a:rPr lang="es-AR" sz="2800" b="1" spc="-5" dirty="0">
                <a:latin typeface="Arial"/>
                <a:cs typeface="Arial"/>
              </a:rPr>
              <a:t>terminación</a:t>
            </a:r>
            <a:r>
              <a:rPr lang="es-AR" sz="2800" b="1" spc="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superficial,</a:t>
            </a:r>
            <a:r>
              <a:rPr lang="es-AR" sz="2800" b="1" dirty="0">
                <a:latin typeface="Arial"/>
                <a:cs typeface="Arial"/>
              </a:rPr>
              <a:t> y</a:t>
            </a:r>
            <a:r>
              <a:rPr lang="es-AR" sz="2800" b="1" spc="-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a</a:t>
            </a:r>
            <a:r>
              <a:rPr lang="es-AR" sz="2800" b="1" spc="15" dirty="0">
                <a:latin typeface="Arial"/>
                <a:cs typeface="Arial"/>
              </a:rPr>
              <a:t> </a:t>
            </a:r>
            <a:r>
              <a:rPr lang="es-AR" sz="2800" b="1" dirty="0">
                <a:latin typeface="Arial"/>
                <a:cs typeface="Arial"/>
              </a:rPr>
              <a:t>los</a:t>
            </a:r>
            <a:r>
              <a:rPr lang="es-AR" sz="2800" b="1" spc="20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electrodos</a:t>
            </a:r>
            <a:r>
              <a:rPr lang="es-AR" sz="2800" b="1" spc="5" dirty="0">
                <a:latin typeface="Arial"/>
                <a:cs typeface="Arial"/>
              </a:rPr>
              <a:t> </a:t>
            </a:r>
            <a:r>
              <a:rPr lang="es-AR" sz="2800" b="1" spc="-5" dirty="0">
                <a:latin typeface="Arial"/>
                <a:cs typeface="Arial"/>
              </a:rPr>
              <a:t>(</a:t>
            </a:r>
            <a:r>
              <a:rPr lang="es-AR" sz="2800" b="1" spc="-5" dirty="0" err="1">
                <a:latin typeface="Arial"/>
                <a:cs typeface="Arial"/>
              </a:rPr>
              <a:t>morsetería</a:t>
            </a:r>
            <a:r>
              <a:rPr lang="es-AR" sz="2800" b="1" spc="-5" dirty="0" smtClean="0">
                <a:latin typeface="Arial"/>
                <a:cs typeface="Arial"/>
              </a:rPr>
              <a:t>).</a:t>
            </a:r>
            <a:endParaRPr lang="es-AR" sz="28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85800" y="457200"/>
            <a:ext cx="12039600" cy="8622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algn="just">
              <a:spcBef>
                <a:spcPts val="100"/>
              </a:spcBef>
            </a:pPr>
            <a:r>
              <a:rPr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5.7.4.Aisladores </a:t>
            </a:r>
            <a:r>
              <a:rPr sz="32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3200" b="1" u="sng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3200" b="1" u="sng" spc="-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suspensión</a:t>
            </a:r>
            <a:endParaRPr lang="en-US" sz="3200" b="1" u="sng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241300" algn="just">
              <a:spcBef>
                <a:spcPts val="100"/>
              </a:spcBef>
            </a:pPr>
            <a:endParaRPr sz="3200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Arial"/>
                <a:cs typeface="Arial"/>
              </a:rPr>
              <a:t>S</a:t>
            </a:r>
            <a:r>
              <a:rPr sz="3200" b="1" dirty="0" smtClean="0">
                <a:latin typeface="Arial"/>
                <a:cs typeface="Arial"/>
              </a:rPr>
              <a:t>e </a:t>
            </a:r>
            <a:r>
              <a:rPr sz="3200" b="1" dirty="0">
                <a:latin typeface="Arial"/>
                <a:cs typeface="Arial"/>
              </a:rPr>
              <a:t>usan </a:t>
            </a:r>
            <a:r>
              <a:rPr sz="3200" b="1" spc="-5" dirty="0">
                <a:latin typeface="Arial"/>
                <a:cs typeface="Arial"/>
              </a:rPr>
              <a:t>casi exclusivamente </a:t>
            </a:r>
            <a:r>
              <a:rPr sz="3200" b="1" dirty="0"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líneas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tensión superior </a:t>
            </a:r>
            <a:r>
              <a:rPr sz="3200" b="1" dirty="0">
                <a:latin typeface="Arial"/>
                <a:cs typeface="Arial"/>
              </a:rPr>
              <a:t> 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66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kv,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vanos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largos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con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conductores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pesados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5080" indent="-457200" algn="just">
              <a:spcBef>
                <a:spcPts val="820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tensión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arco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por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contorno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cadenas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aisladores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suspensión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es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casi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proporcional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distancia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tierra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aire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aproximadamente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igual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tensión </a:t>
            </a:r>
            <a:r>
              <a:rPr sz="3200" b="1" dirty="0">
                <a:latin typeface="Arial"/>
                <a:cs typeface="Arial"/>
              </a:rPr>
              <a:t>de </a:t>
            </a:r>
            <a:r>
              <a:rPr sz="3200" b="1" spc="-5" dirty="0">
                <a:latin typeface="Arial"/>
                <a:cs typeface="Arial"/>
              </a:rPr>
              <a:t>arco </a:t>
            </a:r>
            <a:r>
              <a:rPr sz="3200" b="1" dirty="0">
                <a:latin typeface="Arial"/>
                <a:cs typeface="Arial"/>
              </a:rPr>
              <a:t>entre </a:t>
            </a:r>
            <a:r>
              <a:rPr sz="3200" b="1" spc="-5" dirty="0">
                <a:latin typeface="Arial"/>
                <a:cs typeface="Arial"/>
              </a:rPr>
              <a:t>varillas </a:t>
            </a:r>
            <a:r>
              <a:rPr sz="3200" b="1" dirty="0">
                <a:latin typeface="Arial"/>
                <a:cs typeface="Arial"/>
              </a:rPr>
              <a:t>con </a:t>
            </a:r>
            <a:r>
              <a:rPr sz="3200" b="1" spc="-10" dirty="0">
                <a:latin typeface="Arial"/>
                <a:cs typeface="Arial"/>
              </a:rPr>
              <a:t>la </a:t>
            </a:r>
            <a:r>
              <a:rPr sz="3200" b="1" spc="-5" dirty="0">
                <a:latin typeface="Arial"/>
                <a:cs typeface="Arial"/>
              </a:rPr>
              <a:t>misma distancia, </a:t>
            </a:r>
            <a:r>
              <a:rPr sz="3200" b="1" dirty="0">
                <a:latin typeface="Arial"/>
                <a:cs typeface="Arial"/>
              </a:rPr>
              <a:t>a 60 </a:t>
            </a:r>
            <a:r>
              <a:rPr sz="3200" b="1" spc="-10" dirty="0">
                <a:latin typeface="Arial"/>
                <a:cs typeface="Arial"/>
              </a:rPr>
              <a:t>hz </a:t>
            </a:r>
            <a:r>
              <a:rPr sz="3200" b="1" dirty="0">
                <a:latin typeface="Arial"/>
                <a:cs typeface="Arial"/>
              </a:rPr>
              <a:t>y con las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sobretensiones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que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originan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en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las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 err="1">
                <a:latin typeface="Arial"/>
                <a:cs typeface="Arial"/>
              </a:rPr>
              <a:t>maniobras</a:t>
            </a:r>
            <a:r>
              <a:rPr sz="3200" b="1" spc="-5" dirty="0" smtClean="0">
                <a:latin typeface="Arial"/>
                <a:cs typeface="Arial"/>
              </a:rPr>
              <a:t>.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469900" marR="6350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endParaRPr sz="3200" b="1" dirty="0">
              <a:latin typeface="Arial"/>
              <a:cs typeface="Arial"/>
            </a:endParaRPr>
          </a:p>
          <a:p>
            <a:pPr marL="469900" marR="5715" indent="-457200" algn="just">
              <a:spcBef>
                <a:spcPts val="815"/>
              </a:spcBef>
              <a:buFont typeface="Wingdings" panose="05000000000000000000" pitchFamily="2" charset="2"/>
              <a:buChar char="q"/>
            </a:pPr>
            <a:r>
              <a:rPr sz="3200" b="1" dirty="0">
                <a:latin typeface="Arial"/>
                <a:cs typeface="Arial"/>
              </a:rPr>
              <a:t>En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práctica,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el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número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discos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o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unidades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que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conforman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cadena </a:t>
            </a:r>
            <a:r>
              <a:rPr sz="3200" b="1" spc="-10" dirty="0">
                <a:latin typeface="Arial"/>
                <a:cs typeface="Arial"/>
              </a:rPr>
              <a:t>de </a:t>
            </a:r>
            <a:r>
              <a:rPr sz="3200" b="1" spc="-3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aisladores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es</a:t>
            </a:r>
            <a:r>
              <a:rPr sz="3200" b="1" spc="-5" dirty="0">
                <a:latin typeface="Arial"/>
                <a:cs typeface="Arial"/>
              </a:rPr>
              <a:t> aproximadamente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proporcional</a:t>
            </a:r>
            <a:r>
              <a:rPr sz="3200" b="1" dirty="0">
                <a:latin typeface="Arial"/>
                <a:cs typeface="Arial"/>
              </a:rPr>
              <a:t> 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la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 err="1" smtClean="0">
                <a:latin typeface="Arial"/>
                <a:cs typeface="Arial"/>
              </a:rPr>
              <a:t>tensión</a:t>
            </a:r>
            <a:endParaRPr lang="en-US" sz="3200" b="1" spc="-5" dirty="0" smtClean="0">
              <a:latin typeface="Arial"/>
              <a:cs typeface="Arial"/>
            </a:endParaRPr>
          </a:p>
          <a:p>
            <a:pPr marL="12700" marR="5715" algn="just">
              <a:spcBef>
                <a:spcPts val="815"/>
              </a:spcBef>
            </a:pPr>
            <a:endParaRPr sz="3200" dirty="0">
              <a:latin typeface="Arial"/>
              <a:cs typeface="Arial"/>
            </a:endParaRPr>
          </a:p>
          <a:p>
            <a:pPr marL="12700" marR="12065" algn="just">
              <a:spcBef>
                <a:spcPts val="830"/>
              </a:spcBef>
            </a:pP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57200" y="457200"/>
            <a:ext cx="12344400" cy="56297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300" dirty="0">
              <a:latin typeface="Arial"/>
              <a:cs typeface="Arial"/>
            </a:endParaRPr>
          </a:p>
          <a:p>
            <a:pPr marL="241300" algn="just"/>
            <a:r>
              <a:rPr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5.7.5.Aisladores</a:t>
            </a:r>
            <a:r>
              <a:rPr sz="2400" b="1" u="sng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 soporte</a:t>
            </a:r>
            <a:r>
              <a:rPr sz="2400" b="1" u="sng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 </a:t>
            </a:r>
            <a:r>
              <a:rPr sz="2400" b="1" u="sng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aisladores rígid</a:t>
            </a:r>
            <a:r>
              <a:rPr sz="24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os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8255" indent="-342900" algn="just">
              <a:spcBef>
                <a:spcPts val="815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/>
                <a:cs typeface="Arial"/>
              </a:rPr>
              <a:t>S</a:t>
            </a:r>
            <a:r>
              <a:rPr sz="2400" b="1" dirty="0" smtClean="0">
                <a:latin typeface="Arial"/>
                <a:cs typeface="Arial"/>
              </a:rPr>
              <a:t>e</a:t>
            </a:r>
            <a:r>
              <a:rPr sz="2400" b="1" spc="-4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utilizan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para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aislar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soportar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las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barras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sólidas 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partes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conductoras</a:t>
            </a:r>
            <a:r>
              <a:rPr sz="2400" b="1" dirty="0">
                <a:latin typeface="Arial"/>
                <a:cs typeface="Arial"/>
              </a:rPr>
              <a:t> de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los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aparatos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montados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sobre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construcciones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metálicas</a:t>
            </a:r>
            <a:r>
              <a:rPr sz="2400" b="1" spc="-5" dirty="0" smtClean="0">
                <a:latin typeface="Arial"/>
                <a:cs typeface="Arial"/>
              </a:rPr>
              <a:t>.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355600" marR="8255" indent="-342900" algn="just">
              <a:spcBef>
                <a:spcPts val="815"/>
              </a:spcBef>
              <a:buFont typeface="Wingdings" panose="05000000000000000000" pitchFamily="2" charset="2"/>
              <a:buChar char="§"/>
            </a:pPr>
            <a:endParaRPr sz="2400" b="1" dirty="0">
              <a:latin typeface="Arial"/>
              <a:cs typeface="Arial"/>
            </a:endParaRPr>
          </a:p>
          <a:p>
            <a:pPr marL="355600" marR="5715" indent="-342900" algn="just">
              <a:spcBef>
                <a:spcPts val="805"/>
              </a:spcBef>
              <a:buFont typeface="Wingdings" panose="05000000000000000000" pitchFamily="2" charset="2"/>
              <a:buChar char="§"/>
            </a:pPr>
            <a:r>
              <a:rPr sz="2400" b="1" dirty="0" err="1">
                <a:latin typeface="Arial"/>
                <a:cs typeface="Arial"/>
              </a:rPr>
              <a:t>Están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pr</a:t>
            </a:r>
            <a:r>
              <a:rPr lang="en-US" sz="2400" b="1" spc="-5" dirty="0" err="1" smtClean="0">
                <a:latin typeface="Arial"/>
                <a:cs typeface="Arial"/>
              </a:rPr>
              <a:t>o</a:t>
            </a:r>
            <a:r>
              <a:rPr sz="2400" b="1" spc="-5" dirty="0" err="1" smtClean="0">
                <a:latin typeface="Arial"/>
                <a:cs typeface="Arial"/>
              </a:rPr>
              <a:t>vistos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 una base que </a:t>
            </a:r>
            <a:r>
              <a:rPr sz="2400" b="1" spc="-5" dirty="0">
                <a:latin typeface="Arial"/>
                <a:cs typeface="Arial"/>
              </a:rPr>
              <a:t>puede fijarse </a:t>
            </a:r>
            <a:r>
              <a:rPr sz="2400" b="1" dirty="0">
                <a:latin typeface="Arial"/>
                <a:cs typeface="Arial"/>
              </a:rPr>
              <a:t>a las </a:t>
            </a:r>
            <a:r>
              <a:rPr sz="2400" b="1" spc="-5" dirty="0">
                <a:latin typeface="Arial"/>
                <a:cs typeface="Arial"/>
              </a:rPr>
              <a:t>estructuras puestas </a:t>
            </a:r>
            <a:r>
              <a:rPr sz="2400" b="1" dirty="0">
                <a:latin typeface="Arial"/>
                <a:cs typeface="Arial"/>
              </a:rPr>
              <a:t>a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tierra y en su </a:t>
            </a:r>
            <a:r>
              <a:rPr sz="2400" b="1" spc="-5" dirty="0">
                <a:latin typeface="Arial"/>
                <a:cs typeface="Arial"/>
              </a:rPr>
              <a:t>parte </a:t>
            </a:r>
            <a:r>
              <a:rPr sz="2400" b="1" dirty="0">
                <a:latin typeface="Arial"/>
                <a:cs typeface="Arial"/>
              </a:rPr>
              <a:t>superior tienen un </a:t>
            </a:r>
            <a:r>
              <a:rPr sz="2400" b="1" spc="-5" dirty="0">
                <a:latin typeface="Arial"/>
                <a:cs typeface="Arial"/>
              </a:rPr>
              <a:t>dispositivo </a:t>
            </a:r>
            <a:r>
              <a:rPr sz="2400" b="1" dirty="0">
                <a:latin typeface="Arial"/>
                <a:cs typeface="Arial"/>
              </a:rPr>
              <a:t>para la </a:t>
            </a:r>
            <a:r>
              <a:rPr sz="2400" b="1" spc="-5" dirty="0">
                <a:latin typeface="Arial"/>
                <a:cs typeface="Arial"/>
              </a:rPr>
              <a:t>sujeción </a:t>
            </a:r>
            <a:r>
              <a:rPr sz="2400" b="1" dirty="0">
                <a:latin typeface="Arial"/>
                <a:cs typeface="Arial"/>
              </a:rPr>
              <a:t>a la barra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 </a:t>
            </a:r>
            <a:r>
              <a:rPr sz="2400" b="1" spc="-5" dirty="0">
                <a:latin typeface="Arial"/>
                <a:cs typeface="Arial"/>
              </a:rPr>
              <a:t>elemento conductor que </a:t>
            </a:r>
            <a:r>
              <a:rPr sz="2400" b="1" dirty="0">
                <a:latin typeface="Arial"/>
                <a:cs typeface="Arial"/>
              </a:rPr>
              <a:t>se desea </a:t>
            </a:r>
            <a:r>
              <a:rPr sz="2400" b="1" spc="-5" dirty="0">
                <a:latin typeface="Arial"/>
                <a:cs typeface="Arial"/>
              </a:rPr>
              <a:t>aislar. 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355600" marR="5715" indent="-342900" algn="just">
              <a:spcBef>
                <a:spcPts val="805"/>
              </a:spcBef>
              <a:buFont typeface="Wingdings" panose="05000000000000000000" pitchFamily="2" charset="2"/>
              <a:buChar char="§"/>
            </a:pPr>
            <a:endParaRPr sz="2400" b="1" dirty="0">
              <a:latin typeface="Arial"/>
              <a:cs typeface="Arial"/>
            </a:endParaRPr>
          </a:p>
          <a:p>
            <a:pPr marL="241300" algn="just"/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5.8.  </a:t>
            </a:r>
            <a:r>
              <a:rPr sz="2400" b="1" i="1" spc="6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Sistema</a:t>
            </a:r>
            <a:r>
              <a:rPr sz="2400" b="1" i="1" spc="-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</a:t>
            </a:r>
            <a:r>
              <a:rPr sz="24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Puesta</a:t>
            </a:r>
            <a:r>
              <a:rPr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a</a:t>
            </a:r>
            <a:r>
              <a:rPr sz="2400" b="1" i="1" spc="-1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tierra</a:t>
            </a:r>
            <a:endParaRPr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355600" marR="6350" indent="-342900" algn="just">
              <a:spcBef>
                <a:spcPts val="815"/>
              </a:spcBef>
              <a:buFont typeface="Wingdings" panose="05000000000000000000" pitchFamily="2" charset="2"/>
              <a:buChar char="§"/>
            </a:pPr>
            <a:r>
              <a:rPr lang="en-US" sz="2400" b="1" spc="-5" dirty="0" err="1" smtClean="0">
                <a:latin typeface="Arial"/>
                <a:cs typeface="Arial"/>
              </a:rPr>
              <a:t>D</a:t>
            </a:r>
            <a:r>
              <a:rPr sz="2400" b="1" spc="-5" dirty="0" err="1" smtClean="0">
                <a:latin typeface="Arial"/>
                <a:cs typeface="Arial"/>
              </a:rPr>
              <a:t>eberá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ser diseñado </a:t>
            </a:r>
            <a:r>
              <a:rPr sz="2400" b="1" spc="-10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manera </a:t>
            </a:r>
            <a:r>
              <a:rPr sz="2400" b="1" spc="-5" dirty="0">
                <a:latin typeface="Arial"/>
                <a:cs typeface="Arial"/>
              </a:rPr>
              <a:t>tal </a:t>
            </a:r>
            <a:r>
              <a:rPr sz="2400" b="1" dirty="0">
                <a:latin typeface="Arial"/>
                <a:cs typeface="Arial"/>
              </a:rPr>
              <a:t>que se disponga de las </a:t>
            </a:r>
            <a:r>
              <a:rPr sz="2400" b="1" spc="-10" dirty="0">
                <a:latin typeface="Arial"/>
                <a:cs typeface="Arial"/>
              </a:rPr>
              <a:t>máximas </a:t>
            </a:r>
            <a:r>
              <a:rPr sz="2400" b="1" spc="-5" dirty="0">
                <a:latin typeface="Arial"/>
                <a:cs typeface="Arial"/>
              </a:rPr>
              <a:t>condiciones </a:t>
            </a:r>
            <a:r>
              <a:rPr sz="2400" b="1" dirty="0">
                <a:latin typeface="Arial"/>
                <a:cs typeface="Arial"/>
              </a:rPr>
              <a:t>de seguridad para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el </a:t>
            </a:r>
            <a:r>
              <a:rPr sz="2400" b="1" spc="-5" dirty="0">
                <a:latin typeface="Arial"/>
                <a:cs typeface="Arial"/>
              </a:rPr>
              <a:t>personal </a:t>
            </a:r>
            <a:r>
              <a:rPr sz="2400" b="1" dirty="0">
                <a:latin typeface="Arial"/>
                <a:cs typeface="Arial"/>
              </a:rPr>
              <a:t>y los </a:t>
            </a:r>
            <a:r>
              <a:rPr sz="2400" b="1" spc="-5" dirty="0">
                <a:latin typeface="Arial"/>
                <a:cs typeface="Arial"/>
              </a:rPr>
              <a:t>equipos. </a:t>
            </a:r>
            <a:r>
              <a:rPr sz="2400" b="1" dirty="0">
                <a:latin typeface="Arial"/>
                <a:cs typeface="Arial"/>
              </a:rPr>
              <a:t>El </a:t>
            </a:r>
            <a:r>
              <a:rPr sz="2400" b="1" spc="-5" dirty="0">
                <a:latin typeface="Arial"/>
                <a:cs typeface="Arial"/>
              </a:rPr>
              <a:t>sistema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5" dirty="0">
                <a:latin typeface="Arial"/>
                <a:cs typeface="Arial"/>
              </a:rPr>
              <a:t>puesta </a:t>
            </a:r>
            <a:r>
              <a:rPr sz="2400" b="1" dirty="0">
                <a:latin typeface="Arial"/>
                <a:cs typeface="Arial"/>
              </a:rPr>
              <a:t>a tierra empleado en </a:t>
            </a:r>
            <a:r>
              <a:rPr sz="2400" b="1" spc="-5" dirty="0">
                <a:latin typeface="Arial"/>
                <a:cs typeface="Arial"/>
              </a:rPr>
              <a:t>las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subestaciones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es</a:t>
            </a:r>
            <a:r>
              <a:rPr sz="2400" b="1" spc="-5" dirty="0">
                <a:latin typeface="Arial"/>
                <a:cs typeface="Arial"/>
              </a:rPr>
              <a:t> del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tipo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malla.</a:t>
            </a:r>
            <a:endParaRPr sz="2400" b="1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819"/>
              </a:spcBef>
              <a:buFont typeface="Wingdings" panose="05000000000000000000" pitchFamily="2" charset="2"/>
              <a:buChar char="§"/>
            </a:pPr>
            <a:r>
              <a:rPr sz="2400" b="1" spc="-5" dirty="0" smtClean="0">
                <a:latin typeface="Arial"/>
                <a:cs typeface="Arial"/>
              </a:rPr>
              <a:t>. </a:t>
            </a:r>
            <a:r>
              <a:rPr sz="2400" b="1" spc="-5" dirty="0">
                <a:latin typeface="Arial"/>
                <a:cs typeface="Arial"/>
              </a:rPr>
              <a:t>Los principales parámetros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la </a:t>
            </a:r>
            <a:r>
              <a:rPr sz="2400" b="1" spc="-5" dirty="0">
                <a:latin typeface="Arial"/>
                <a:cs typeface="Arial"/>
              </a:rPr>
              <a:t>misma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son</a:t>
            </a:r>
            <a:r>
              <a:rPr sz="2400" b="1" spc="-5" dirty="0" smtClean="0">
                <a:latin typeface="Arial"/>
                <a:cs typeface="Arial"/>
              </a:rPr>
              <a:t>: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92242" y="6248400"/>
            <a:ext cx="7483642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indent="-228600" algn="just">
              <a:buChar char="-"/>
              <a:tabLst>
                <a:tab pos="469265" algn="l"/>
                <a:tab pos="469900" algn="l"/>
              </a:tabLst>
            </a:pPr>
            <a:r>
              <a:rPr lang="es-AR" sz="2000" b="1" dirty="0">
                <a:latin typeface="Arial"/>
                <a:cs typeface="Arial"/>
              </a:rPr>
              <a:t>Longitud</a:t>
            </a:r>
            <a:r>
              <a:rPr lang="es-AR" sz="2000" b="1" spc="-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y</a:t>
            </a:r>
            <a:r>
              <a:rPr lang="es-AR" sz="2000" b="1" spc="-1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calibre</a:t>
            </a:r>
            <a:r>
              <a:rPr lang="es-AR" sz="2000" b="1" spc="-10" dirty="0">
                <a:latin typeface="Arial"/>
                <a:cs typeface="Arial"/>
              </a:rPr>
              <a:t> de</a:t>
            </a:r>
            <a:r>
              <a:rPr lang="es-AR" sz="2000" b="1" spc="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los</a:t>
            </a:r>
            <a:r>
              <a:rPr lang="es-AR" sz="2000" b="1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conductores</a:t>
            </a:r>
            <a:r>
              <a:rPr lang="es-AR" sz="2000" b="1" spc="5" dirty="0">
                <a:latin typeface="Arial"/>
                <a:cs typeface="Arial"/>
              </a:rPr>
              <a:t> </a:t>
            </a:r>
            <a:r>
              <a:rPr lang="es-AR" sz="2000" b="1" spc="-10" dirty="0">
                <a:latin typeface="Arial"/>
                <a:cs typeface="Arial"/>
              </a:rPr>
              <a:t>de</a:t>
            </a:r>
            <a:r>
              <a:rPr lang="es-AR" sz="2000" b="1" spc="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</a:t>
            </a:r>
            <a:endParaRPr lang="es-AR" sz="2000" b="1" dirty="0">
              <a:latin typeface="Arial"/>
              <a:cs typeface="Arial"/>
            </a:endParaRPr>
          </a:p>
          <a:p>
            <a:pPr marL="469265" indent="-228600" algn="just">
              <a:spcBef>
                <a:spcPts val="74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2000" b="1" dirty="0">
                <a:latin typeface="Arial"/>
                <a:cs typeface="Arial"/>
              </a:rPr>
              <a:t>Longitud,</a:t>
            </a:r>
            <a:r>
              <a:rPr lang="es-AR" sz="2000" b="1" spc="-5" dirty="0">
                <a:latin typeface="Arial"/>
                <a:cs typeface="Arial"/>
              </a:rPr>
              <a:t> calibre</a:t>
            </a:r>
            <a:r>
              <a:rPr lang="es-AR" sz="2000" b="1" dirty="0">
                <a:latin typeface="Arial"/>
                <a:cs typeface="Arial"/>
              </a:rPr>
              <a:t> y</a:t>
            </a:r>
            <a:r>
              <a:rPr lang="es-AR" sz="2000" b="1" spc="-2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cantidad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de </a:t>
            </a:r>
            <a:r>
              <a:rPr lang="es-AR" sz="2000" b="1" spc="-5" dirty="0">
                <a:latin typeface="Arial"/>
                <a:cs typeface="Arial"/>
              </a:rPr>
              <a:t>los electrodos</a:t>
            </a:r>
            <a:r>
              <a:rPr lang="es-AR" sz="2000" b="1" dirty="0">
                <a:latin typeface="Arial"/>
                <a:cs typeface="Arial"/>
              </a:rPr>
              <a:t> de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tierra.</a:t>
            </a:r>
            <a:endParaRPr lang="es-AR" sz="2000" b="1" dirty="0">
              <a:latin typeface="Arial"/>
              <a:cs typeface="Arial"/>
            </a:endParaRPr>
          </a:p>
          <a:p>
            <a:pPr marL="469265" indent="-228600" algn="just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2000" b="1" dirty="0">
                <a:latin typeface="Arial"/>
                <a:cs typeface="Arial"/>
              </a:rPr>
              <a:t>Profundidad </a:t>
            </a:r>
            <a:r>
              <a:rPr lang="es-AR" sz="2000" b="1" spc="-5" dirty="0">
                <a:latin typeface="Arial"/>
                <a:cs typeface="Arial"/>
              </a:rPr>
              <a:t>de</a:t>
            </a:r>
            <a:r>
              <a:rPr lang="es-AR" sz="2000" b="1" spc="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enterramiento </a:t>
            </a:r>
            <a:r>
              <a:rPr lang="es-AR" sz="2000" b="1" dirty="0">
                <a:latin typeface="Arial"/>
                <a:cs typeface="Arial"/>
              </a:rPr>
              <a:t>del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conductor</a:t>
            </a:r>
            <a:r>
              <a:rPr lang="es-AR" sz="2000" b="1" spc="1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y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los</a:t>
            </a:r>
            <a:r>
              <a:rPr lang="es-AR" sz="2000" b="1" spc="-5" dirty="0">
                <a:latin typeface="Arial"/>
                <a:cs typeface="Arial"/>
              </a:rPr>
              <a:t> electrodos</a:t>
            </a:r>
          </a:p>
          <a:p>
            <a:pPr marL="469265" indent="-228600" algn="just">
              <a:buChar char="-"/>
              <a:tabLst>
                <a:tab pos="469265" algn="l"/>
                <a:tab pos="469900" algn="l"/>
              </a:tabLst>
            </a:pPr>
            <a:r>
              <a:rPr lang="es-AR" sz="2000" b="1" spc="-5" dirty="0">
                <a:latin typeface="Arial"/>
                <a:cs typeface="Arial"/>
              </a:rPr>
              <a:t>Espaciamiento</a:t>
            </a:r>
            <a:r>
              <a:rPr lang="es-AR" sz="2000" b="1" spc="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entre</a:t>
            </a:r>
            <a:r>
              <a:rPr lang="es-AR" sz="2000" b="1" spc="1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los</a:t>
            </a:r>
            <a:r>
              <a:rPr lang="es-AR" sz="2000" b="1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conductores</a:t>
            </a:r>
            <a:r>
              <a:rPr lang="es-AR" sz="2000" b="1" spc="15" dirty="0">
                <a:latin typeface="Arial"/>
                <a:cs typeface="Arial"/>
              </a:rPr>
              <a:t> </a:t>
            </a:r>
            <a:r>
              <a:rPr lang="es-AR" sz="2000" b="1" spc="-10" dirty="0">
                <a:latin typeface="Arial"/>
                <a:cs typeface="Arial"/>
              </a:rPr>
              <a:t>de</a:t>
            </a:r>
            <a:r>
              <a:rPr lang="es-AR" sz="2000" b="1" spc="1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</a:t>
            </a:r>
            <a:r>
              <a:rPr lang="es-AR" sz="2000" b="1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contiguos</a:t>
            </a:r>
            <a:endParaRPr lang="es-AR" sz="2000" b="1" dirty="0">
              <a:latin typeface="Arial"/>
              <a:cs typeface="Arial"/>
            </a:endParaRPr>
          </a:p>
          <a:p>
            <a:pPr marL="469265" marR="6985" indent="-228600" algn="just">
              <a:spcBef>
                <a:spcPts val="19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2000" b="1" spc="-5" dirty="0">
                <a:latin typeface="Arial"/>
                <a:cs typeface="Arial"/>
              </a:rPr>
              <a:t>Tipos</a:t>
            </a:r>
            <a:r>
              <a:rPr lang="es-AR" sz="2000" b="1" spc="-4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de</a:t>
            </a:r>
            <a:r>
              <a:rPr lang="es-AR" sz="2000" b="1" spc="-6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conexiones</a:t>
            </a:r>
            <a:r>
              <a:rPr lang="es-AR" sz="2000" b="1" spc="-4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entre</a:t>
            </a:r>
            <a:r>
              <a:rPr lang="es-AR" sz="2000" b="1" spc="-4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los</a:t>
            </a:r>
            <a:r>
              <a:rPr lang="es-AR" sz="2000" b="1" spc="-4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conductores</a:t>
            </a:r>
            <a:r>
              <a:rPr lang="es-AR" sz="2000" b="1" spc="-4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de</a:t>
            </a:r>
            <a:r>
              <a:rPr lang="es-AR" sz="2000" b="1" spc="-6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</a:t>
            </a:r>
            <a:r>
              <a:rPr lang="es-AR" sz="2000" b="1" spc="-4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entre</a:t>
            </a:r>
            <a:r>
              <a:rPr lang="es-AR" sz="2000" b="1" spc="-6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sí</a:t>
            </a:r>
            <a:r>
              <a:rPr lang="es-AR" sz="2000" b="1" spc="-4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y</a:t>
            </a:r>
            <a:r>
              <a:rPr lang="es-AR" sz="2000" b="1" spc="-5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entre</a:t>
            </a:r>
            <a:r>
              <a:rPr lang="es-AR" sz="2000" b="1" spc="-4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los </a:t>
            </a:r>
            <a:r>
              <a:rPr lang="es-AR" sz="2000" b="1" spc="-375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conductores </a:t>
            </a:r>
            <a:r>
              <a:rPr lang="es-AR" sz="2000" b="1" dirty="0">
                <a:latin typeface="Arial"/>
                <a:cs typeface="Arial"/>
              </a:rPr>
              <a:t>de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</a:t>
            </a:r>
            <a:r>
              <a:rPr lang="es-AR" sz="2000" b="1" spc="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y</a:t>
            </a:r>
            <a:r>
              <a:rPr lang="es-AR" sz="2000" b="1" spc="-1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los</a:t>
            </a:r>
            <a:r>
              <a:rPr lang="es-AR" sz="2000" b="1" spc="-5" dirty="0">
                <a:latin typeface="Arial"/>
                <a:cs typeface="Arial"/>
              </a:rPr>
              <a:t> electrodos</a:t>
            </a:r>
            <a:endParaRPr lang="es-AR" sz="2000" b="1" dirty="0">
              <a:latin typeface="Arial"/>
              <a:cs typeface="Arial"/>
            </a:endParaRPr>
          </a:p>
          <a:p>
            <a:pPr marL="469265" indent="-228600" algn="just">
              <a:spcBef>
                <a:spcPts val="52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sz="2000" b="1" dirty="0">
                <a:latin typeface="Arial"/>
                <a:cs typeface="Arial"/>
              </a:rPr>
              <a:t>El</a:t>
            </a:r>
            <a:r>
              <a:rPr lang="es-AR" sz="2000" b="1" spc="-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área</a:t>
            </a:r>
            <a:r>
              <a:rPr lang="es-AR" sz="2000" b="1" spc="-20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de</a:t>
            </a:r>
            <a:r>
              <a:rPr lang="es-AR" sz="2000" b="1" spc="-1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la</a:t>
            </a:r>
            <a:r>
              <a:rPr lang="es-AR" sz="2000" b="1" spc="-5" dirty="0">
                <a:latin typeface="Arial"/>
                <a:cs typeface="Arial"/>
              </a:rPr>
              <a:t> malla</a:t>
            </a:r>
            <a:r>
              <a:rPr lang="es-AR" sz="2000" b="1" spc="-15" dirty="0">
                <a:latin typeface="Arial"/>
                <a:cs typeface="Arial"/>
              </a:rPr>
              <a:t> </a:t>
            </a:r>
            <a:r>
              <a:rPr lang="es-AR" sz="2000" b="1" dirty="0">
                <a:latin typeface="Arial"/>
                <a:cs typeface="Arial"/>
              </a:rPr>
              <a:t>de</a:t>
            </a:r>
            <a:r>
              <a:rPr lang="es-AR" sz="2000" b="1" spc="-10" dirty="0">
                <a:latin typeface="Arial"/>
                <a:cs typeface="Arial"/>
              </a:rPr>
              <a:t> </a:t>
            </a:r>
            <a:r>
              <a:rPr lang="es-AR" sz="2000" b="1" spc="-5" dirty="0">
                <a:latin typeface="Arial"/>
                <a:cs typeface="Arial"/>
              </a:rPr>
              <a:t>tierra.</a:t>
            </a:r>
            <a:endParaRPr lang="es-AR" sz="2000" b="1" dirty="0"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620000" y="6252411"/>
            <a:ext cx="5181600" cy="322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s-AR" b="1" dirty="0">
                <a:latin typeface="Arial"/>
                <a:cs typeface="Arial"/>
              </a:rPr>
              <a:t>Datos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necesarios</a:t>
            </a:r>
            <a:r>
              <a:rPr lang="es-AR" b="1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para</a:t>
            </a:r>
            <a:r>
              <a:rPr lang="es-AR" b="1" dirty="0">
                <a:latin typeface="Arial"/>
                <a:cs typeface="Arial"/>
              </a:rPr>
              <a:t> el</a:t>
            </a:r>
            <a:r>
              <a:rPr lang="es-AR" b="1" spc="-15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diseño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-5" dirty="0">
                <a:latin typeface="Arial"/>
                <a:cs typeface="Arial"/>
              </a:rPr>
              <a:t> </a:t>
            </a:r>
            <a:r>
              <a:rPr lang="es-AR" b="1" spc="-10" dirty="0">
                <a:latin typeface="Arial"/>
                <a:cs typeface="Arial"/>
              </a:rPr>
              <a:t>una</a:t>
            </a:r>
            <a:r>
              <a:rPr lang="es-AR" b="1" spc="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malla:</a:t>
            </a:r>
          </a:p>
          <a:p>
            <a:endParaRPr lang="es-AR" b="1" dirty="0">
              <a:latin typeface="Arial"/>
              <a:cs typeface="Arial"/>
            </a:endParaRPr>
          </a:p>
          <a:p>
            <a:pPr marL="469265" indent="-228600">
              <a:buChar char="-"/>
              <a:tabLst>
                <a:tab pos="469265" algn="l"/>
                <a:tab pos="469900" algn="l"/>
              </a:tabLst>
            </a:pPr>
            <a:r>
              <a:rPr lang="es-AR" b="1" dirty="0">
                <a:latin typeface="Arial"/>
                <a:cs typeface="Arial"/>
              </a:rPr>
              <a:t>La</a:t>
            </a:r>
            <a:r>
              <a:rPr lang="es-AR" b="1" spc="-5" dirty="0">
                <a:latin typeface="Arial"/>
                <a:cs typeface="Arial"/>
              </a:rPr>
              <a:t> corriente</a:t>
            </a:r>
            <a:r>
              <a:rPr lang="es-AR" b="1" spc="5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máxima</a:t>
            </a:r>
            <a:r>
              <a:rPr lang="es-AR" b="1" dirty="0">
                <a:latin typeface="Arial"/>
                <a:cs typeface="Arial"/>
              </a:rPr>
              <a:t> de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falla</a:t>
            </a:r>
            <a:r>
              <a:rPr lang="es-AR" b="1" spc="-1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tierra</a:t>
            </a:r>
            <a:endParaRPr lang="es-AR" b="1" dirty="0">
              <a:latin typeface="Arial"/>
              <a:cs typeface="Arial"/>
            </a:endParaRP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b="1" dirty="0">
                <a:latin typeface="Arial"/>
                <a:cs typeface="Arial"/>
              </a:rPr>
              <a:t>El </a:t>
            </a:r>
            <a:r>
              <a:rPr lang="es-AR" b="1" spc="-5" dirty="0">
                <a:latin typeface="Arial"/>
                <a:cs typeface="Arial"/>
              </a:rPr>
              <a:t>tiempo</a:t>
            </a:r>
            <a:r>
              <a:rPr lang="es-AR" b="1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máximo</a:t>
            </a:r>
            <a:r>
              <a:rPr lang="es-AR" b="1" spc="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-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operación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-10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las protecciones</a:t>
            </a:r>
            <a:endParaRPr lang="es-AR" b="1" dirty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b="1" dirty="0">
                <a:latin typeface="Arial"/>
                <a:cs typeface="Arial"/>
              </a:rPr>
              <a:t>Los</a:t>
            </a:r>
            <a:r>
              <a:rPr lang="es-AR" b="1" spc="10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valores</a:t>
            </a:r>
            <a:r>
              <a:rPr lang="es-AR" b="1" spc="5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máximos</a:t>
            </a:r>
            <a:r>
              <a:rPr lang="es-AR" b="1" spc="10" dirty="0">
                <a:latin typeface="Arial"/>
                <a:cs typeface="Arial"/>
              </a:rPr>
              <a:t> </a:t>
            </a:r>
            <a:r>
              <a:rPr lang="es-AR" b="1" spc="-10" dirty="0">
                <a:latin typeface="Arial"/>
                <a:cs typeface="Arial"/>
              </a:rPr>
              <a:t>de</a:t>
            </a:r>
            <a:r>
              <a:rPr lang="es-AR" b="1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tensión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10" dirty="0">
                <a:latin typeface="Arial"/>
                <a:cs typeface="Arial"/>
              </a:rPr>
              <a:t> </a:t>
            </a:r>
            <a:r>
              <a:rPr lang="es-AR" b="1" spc="-10" dirty="0">
                <a:latin typeface="Arial"/>
                <a:cs typeface="Arial"/>
              </a:rPr>
              <a:t>paso</a:t>
            </a:r>
            <a:r>
              <a:rPr lang="es-AR" b="1" spc="10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y</a:t>
            </a:r>
            <a:r>
              <a:rPr lang="es-AR" b="1" spc="-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</a:t>
            </a:r>
            <a:r>
              <a:rPr lang="es-AR" b="1" spc="-5" dirty="0">
                <a:latin typeface="Arial"/>
                <a:cs typeface="Arial"/>
              </a:rPr>
              <a:t> contacto</a:t>
            </a:r>
            <a:r>
              <a:rPr lang="es-AR" b="1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permitidos.</a:t>
            </a:r>
            <a:endParaRPr lang="es-AR" b="1" dirty="0">
              <a:latin typeface="Arial"/>
              <a:cs typeface="Arial"/>
            </a:endParaRPr>
          </a:p>
          <a:p>
            <a:pPr marL="469265" indent="-228600">
              <a:spcBef>
                <a:spcPts val="730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b="1" dirty="0">
                <a:latin typeface="Arial"/>
                <a:cs typeface="Arial"/>
              </a:rPr>
              <a:t>La</a:t>
            </a:r>
            <a:r>
              <a:rPr lang="es-AR" b="1" spc="-15" dirty="0">
                <a:latin typeface="Arial"/>
                <a:cs typeface="Arial"/>
              </a:rPr>
              <a:t> </a:t>
            </a:r>
            <a:r>
              <a:rPr lang="es-AR" b="1" spc="-5" dirty="0">
                <a:latin typeface="Arial"/>
                <a:cs typeface="Arial"/>
              </a:rPr>
              <a:t>resistividad</a:t>
            </a:r>
            <a:r>
              <a:rPr lang="es-AR" b="1" spc="-1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del</a:t>
            </a:r>
            <a:r>
              <a:rPr lang="es-AR" b="1" spc="-1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terreno</a:t>
            </a:r>
          </a:p>
          <a:p>
            <a:pPr marL="469265" indent="-228600">
              <a:spcBef>
                <a:spcPts val="735"/>
              </a:spcBef>
              <a:buChar char="-"/>
              <a:tabLst>
                <a:tab pos="469265" algn="l"/>
                <a:tab pos="469900" algn="l"/>
              </a:tabLst>
            </a:pPr>
            <a:r>
              <a:rPr lang="es-AR" b="1" dirty="0">
                <a:latin typeface="Arial"/>
                <a:cs typeface="Arial"/>
              </a:rPr>
              <a:t>Las</a:t>
            </a:r>
            <a:r>
              <a:rPr lang="es-AR" b="1" spc="-5" dirty="0">
                <a:latin typeface="Arial"/>
                <a:cs typeface="Arial"/>
              </a:rPr>
              <a:t> dimensiones </a:t>
            </a:r>
            <a:r>
              <a:rPr lang="es-AR" b="1" spc="-10" dirty="0">
                <a:latin typeface="Arial"/>
                <a:cs typeface="Arial"/>
              </a:rPr>
              <a:t>de</a:t>
            </a:r>
            <a:r>
              <a:rPr lang="es-AR" b="1" spc="5" dirty="0">
                <a:latin typeface="Arial"/>
                <a:cs typeface="Arial"/>
              </a:rPr>
              <a:t> </a:t>
            </a:r>
            <a:r>
              <a:rPr lang="es-AR" b="1" dirty="0">
                <a:latin typeface="Arial"/>
                <a:cs typeface="Arial"/>
              </a:rPr>
              <a:t>la</a:t>
            </a:r>
            <a:r>
              <a:rPr lang="es-AR" b="1" spc="-5" dirty="0">
                <a:latin typeface="Arial"/>
                <a:cs typeface="Arial"/>
              </a:rPr>
              <a:t> subestación</a:t>
            </a:r>
            <a:endParaRPr lang="es-AR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11236</Words>
  <Application>Microsoft Office PowerPoint</Application>
  <PresentationFormat>Personalizado</PresentationFormat>
  <Paragraphs>809</Paragraphs>
  <Slides>41</Slides>
  <Notes>34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7" baseType="lpstr">
      <vt:lpstr>Tahoma</vt:lpstr>
      <vt:lpstr>Calibri</vt:lpstr>
      <vt:lpstr>Symbol</vt:lpstr>
      <vt:lpstr>Wingdings</vt:lpstr>
      <vt:lpstr>Arial</vt:lpstr>
      <vt:lpstr>Office Theme</vt:lpstr>
      <vt:lpstr>Curso de Operación y Mantenimiento de  Subestaciones Eléctricas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Mayte</dc:creator>
  <cp:lastModifiedBy>Cuenta Microsoft</cp:lastModifiedBy>
  <cp:revision>40</cp:revision>
  <dcterms:created xsi:type="dcterms:W3CDTF">2021-08-11T20:33:37Z</dcterms:created>
  <dcterms:modified xsi:type="dcterms:W3CDTF">2021-08-16T11:47:42Z</dcterms:modified>
</cp:coreProperties>
</file>